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11D274D9.xml" ContentType="application/vnd.ms-powerpoint.comments+xml"/>
  <Override PartName="/ppt/notesSlides/notesSlide2.xml" ContentType="application/vnd.openxmlformats-officedocument.presentationml.notesSlide+xml"/>
  <Override PartName="/ppt/comments/modernComment_101_13FD4EB2.xml" ContentType="application/vnd.ms-powerpoint.comments+xml"/>
  <Override PartName="/ppt/notesSlides/notesSlide3.xml" ContentType="application/vnd.openxmlformats-officedocument.presentationml.notesSlide+xml"/>
  <Override PartName="/ppt/comments/modernComment_10E_5E784B9D.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omments/modernComment_10F_6D30D61B.xml" ContentType="application/vnd.ms-powerpoint.comments+xml"/>
  <Override PartName="/ppt/comments/modernComment_110_1FBD8D55.xml" ContentType="application/vnd.ms-powerpoint.comments+xml"/>
  <Override PartName="/ppt/notesSlides/notesSlide4.xml" ContentType="application/vnd.openxmlformats-officedocument.presentationml.notesSlide+xml"/>
  <Override PartName="/ppt/comments/modernComment_112_C72CBB9D.xml" ContentType="application/vnd.ms-powerpoint.comments+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57" r:id="rId6"/>
    <p:sldId id="270" r:id="rId7"/>
    <p:sldId id="271" r:id="rId8"/>
    <p:sldId id="272" r:id="rId9"/>
    <p:sldId id="275" r:id="rId10"/>
    <p:sldId id="274" r:id="rId11"/>
    <p:sldId id="27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6B3C3B3C-A225-EB21-1C31-E5577328FAB9}" name="Louis Bullen" initials="" userId="S::louis.bullen@hyve.group::cc3baaee-f30f-4834-8cd2-e09761f5a116" providerId="AD"/>
  <p188:author id="{4BF7A745-A282-11F9-99D9-21DB450CA9F5}" name="Joanne Spence" initials="JS" userId="S::joanne.spence@hyve.group::951dcc0e-7c99-4312-b232-ea9f2969593a" providerId="AD"/>
  <p188:author id="{05A30748-9417-4FA0-0C41-626E1B6A6DDA}" name="Charlie Instrall" initials="CI" userId="S::charlie.instrall@121mininginvestment.com::adb52517-b525-49d6-8974-ed843e82a31d" providerId="AD"/>
  <p188:author id="{DF952455-CFBD-FA16-B1AE-6F9E8A5BD44B}" name="Akina Tse" initials="AT" userId="S::akina.tse@121mininginvestment.com::a3c48ef9-c107-4167-92d4-e80da0edc42f" providerId="AD"/>
  <p188:author id="{9967BD82-DAD8-A335-706E-9B0ADFBE7217}" name="Jen Earle" initials="" userId="S::Jen.Earle@121mininginvestment.com::1990cd3f-3322-4eb7-86f2-d266f68247db" providerId="AD"/>
  <p188:author id="{80743183-E1B1-0658-2A31-DFCD9268B29B}" name="Matt Brightwell" initials="" userId="S::Matt.Brightwell@121mininginvestment.com::e87e2e8a-c00f-4d5a-b52e-05abcccb24c9" providerId="AD"/>
  <p188:author id="{DE306786-6E92-8F80-62AB-D348581D5CA8}" name="Matt Brightwell" initials="MB" userId="S::matt.brightwell@121mininginvestment.com::e87e2e8a-c00f-4d5a-b52e-05abcccb24c9" providerId="AD"/>
  <p188:author id="{ADE9D48F-A00A-A75E-D9C4-13CA456C6C3C}" name="Rossetti Au-Yeung" initials="RAY" userId="S::Rossetti.Au-Yeung@121mininginvestment.com::5a7e478e-4b63-4fff-a734-2343965c2289" providerId="AD"/>
  <p188:author id="{81DEC99F-759D-680B-26F1-BA4137D84186}" name="Jen Earle" initials="JE" userId="S::jen.earle@121mininginvestment.com::1990cd3f-3322-4eb7-86f2-d266f68247db" providerId="AD"/>
  <p188:author id="{546ABDDE-4D7C-A919-018D-0F85121EF92A}" name="Louis Bullen" initials="LB" userId="Louis Bullen" providerId="None"/>
  <p188:author id="{895C9AE1-275F-06F6-2FA5-34397BB57576}" name="Anna Michniewicz" initials="" userId="S::Anna.Michniewicz@121mininginvestment.com::4b58717f-5cc7-4593-9549-ed6333c7929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B22"/>
    <a:srgbClr val="DDB880"/>
    <a:srgbClr val="F0A82C"/>
    <a:srgbClr val="4A84AA"/>
    <a:srgbClr val="497BC6"/>
    <a:srgbClr val="1512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FF8605-CF8E-FC8F-291A-8E325CF42F8B}" v="2343" dt="2026-02-03T12:46:17.283"/>
    <p1510:client id="{8388835C-8514-6116-0625-853399A18F35}" v="37" dt="2026-02-03T13:05:43.2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tt Brightwell" userId="S::matt.brightwell@121mininginvestment.com::e87e2e8a-c00f-4d5a-b52e-05abcccb24c9" providerId="AD" clId="Web-{54FF8605-CF8E-FC8F-291A-8E325CF42F8B}"/>
    <pc:docChg chg="addSld delSld modSld sldOrd">
      <pc:chgData name="Matt Brightwell" userId="S::matt.brightwell@121mininginvestment.com::e87e2e8a-c00f-4d5a-b52e-05abcccb24c9" providerId="AD" clId="Web-{54FF8605-CF8E-FC8F-291A-8E325CF42F8B}" dt="2026-02-03T12:46:17.283" v="1337" actId="1076"/>
      <pc:docMkLst>
        <pc:docMk/>
      </pc:docMkLst>
      <pc:sldChg chg="delSp modSp">
        <pc:chgData name="Matt Brightwell" userId="S::matt.brightwell@121mininginvestment.com::e87e2e8a-c00f-4d5a-b52e-05abcccb24c9" providerId="AD" clId="Web-{54FF8605-CF8E-FC8F-291A-8E325CF42F8B}" dt="2026-02-03T11:35:58.927" v="6"/>
        <pc:sldMkLst>
          <pc:docMk/>
          <pc:sldMk cId="299005145" sldId="256"/>
        </pc:sldMkLst>
        <pc:spChg chg="mod">
          <ac:chgData name="Matt Brightwell" userId="S::matt.brightwell@121mininginvestment.com::e87e2e8a-c00f-4d5a-b52e-05abcccb24c9" providerId="AD" clId="Web-{54FF8605-CF8E-FC8F-291A-8E325CF42F8B}" dt="2026-02-03T11:35:53.318" v="5" actId="20577"/>
          <ac:spMkLst>
            <pc:docMk/>
            <pc:sldMk cId="299005145" sldId="256"/>
            <ac:spMk id="2" creationId="{0291A174-1427-BECA-EF5A-44B17B0F9A87}"/>
          </ac:spMkLst>
        </pc:spChg>
        <pc:spChg chg="del">
          <ac:chgData name="Matt Brightwell" userId="S::matt.brightwell@121mininginvestment.com::e87e2e8a-c00f-4d5a-b52e-05abcccb24c9" providerId="AD" clId="Web-{54FF8605-CF8E-FC8F-291A-8E325CF42F8B}" dt="2026-02-03T11:35:58.927" v="6"/>
          <ac:spMkLst>
            <pc:docMk/>
            <pc:sldMk cId="299005145" sldId="256"/>
            <ac:spMk id="9" creationId="{EB0E6AF2-BC29-F8D3-F7A6-808252DB3DFF}"/>
          </ac:spMkLst>
        </pc:spChg>
      </pc:sldChg>
      <pc:sldChg chg="modSp modCm">
        <pc:chgData name="Matt Brightwell" userId="S::matt.brightwell@121mininginvestment.com::e87e2e8a-c00f-4d5a-b52e-05abcccb24c9" providerId="AD" clId="Web-{54FF8605-CF8E-FC8F-291A-8E325CF42F8B}" dt="2026-02-03T11:45:49.669" v="241" actId="20577"/>
        <pc:sldMkLst>
          <pc:docMk/>
          <pc:sldMk cId="335367858" sldId="257"/>
        </pc:sldMkLst>
        <pc:spChg chg="mod">
          <ac:chgData name="Matt Brightwell" userId="S::matt.brightwell@121mininginvestment.com::e87e2e8a-c00f-4d5a-b52e-05abcccb24c9" providerId="AD" clId="Web-{54FF8605-CF8E-FC8F-291A-8E325CF42F8B}" dt="2026-02-03T11:36:41.006" v="20" actId="20577"/>
          <ac:spMkLst>
            <pc:docMk/>
            <pc:sldMk cId="335367858" sldId="257"/>
            <ac:spMk id="2" creationId="{D45334D9-14A2-22F9-C2C0-C6628FD2A4D8}"/>
          </ac:spMkLst>
        </pc:spChg>
        <pc:spChg chg="mod">
          <ac:chgData name="Matt Brightwell" userId="S::matt.brightwell@121mininginvestment.com::e87e2e8a-c00f-4d5a-b52e-05abcccb24c9" providerId="AD" clId="Web-{54FF8605-CF8E-FC8F-291A-8E325CF42F8B}" dt="2026-02-03T11:37:53.241" v="26" actId="20577"/>
          <ac:spMkLst>
            <pc:docMk/>
            <pc:sldMk cId="335367858" sldId="257"/>
            <ac:spMk id="3" creationId="{38EA368B-CD6C-E545-378F-4F5F7BFEBC71}"/>
          </ac:spMkLst>
        </pc:spChg>
        <pc:spChg chg="mod">
          <ac:chgData name="Matt Brightwell" userId="S::matt.brightwell@121mininginvestment.com::e87e2e8a-c00f-4d5a-b52e-05abcccb24c9" providerId="AD" clId="Web-{54FF8605-CF8E-FC8F-291A-8E325CF42F8B}" dt="2026-02-03T11:42:53.323" v="161" actId="1076"/>
          <ac:spMkLst>
            <pc:docMk/>
            <pc:sldMk cId="335367858" sldId="257"/>
            <ac:spMk id="9" creationId="{56AECCB1-A98C-2A36-1BAF-203A642E9D73}"/>
          </ac:spMkLst>
        </pc:spChg>
        <pc:spChg chg="mod">
          <ac:chgData name="Matt Brightwell" userId="S::matt.brightwell@121mininginvestment.com::e87e2e8a-c00f-4d5a-b52e-05abcccb24c9" providerId="AD" clId="Web-{54FF8605-CF8E-FC8F-291A-8E325CF42F8B}" dt="2026-02-03T11:38:24.429" v="33" actId="20577"/>
          <ac:spMkLst>
            <pc:docMk/>
            <pc:sldMk cId="335367858" sldId="257"/>
            <ac:spMk id="57" creationId="{C8A8E9AD-5A35-4092-B9BD-AAFBA6B41578}"/>
          </ac:spMkLst>
        </pc:spChg>
        <pc:spChg chg="mod">
          <ac:chgData name="Matt Brightwell" userId="S::matt.brightwell@121mininginvestment.com::e87e2e8a-c00f-4d5a-b52e-05abcccb24c9" providerId="AD" clId="Web-{54FF8605-CF8E-FC8F-291A-8E325CF42F8B}" dt="2026-02-03T11:39:20.258" v="48" actId="20577"/>
          <ac:spMkLst>
            <pc:docMk/>
            <pc:sldMk cId="335367858" sldId="257"/>
            <ac:spMk id="71" creationId="{FAFD945D-74B1-41BA-A489-C2808B3DA1C6}"/>
          </ac:spMkLst>
        </pc:spChg>
        <pc:spChg chg="mod">
          <ac:chgData name="Matt Brightwell" userId="S::matt.brightwell@121mininginvestment.com::e87e2e8a-c00f-4d5a-b52e-05abcccb24c9" providerId="AD" clId="Web-{54FF8605-CF8E-FC8F-291A-8E325CF42F8B}" dt="2026-02-03T11:40:53.634" v="64" actId="20577"/>
          <ac:spMkLst>
            <pc:docMk/>
            <pc:sldMk cId="335367858" sldId="257"/>
            <ac:spMk id="72" creationId="{2B8898A1-18F5-4760-9EE8-5BD15BC8580E}"/>
          </ac:spMkLst>
        </pc:spChg>
        <pc:spChg chg="mod">
          <ac:chgData name="Matt Brightwell" userId="S::matt.brightwell@121mininginvestment.com::e87e2e8a-c00f-4d5a-b52e-05abcccb24c9" providerId="AD" clId="Web-{54FF8605-CF8E-FC8F-291A-8E325CF42F8B}" dt="2026-02-03T11:42:58.651" v="162" actId="14100"/>
          <ac:spMkLst>
            <pc:docMk/>
            <pc:sldMk cId="335367858" sldId="257"/>
            <ac:spMk id="73" creationId="{BE5DFF1E-8C18-464C-A4EF-2BB2D45598B6}"/>
          </ac:spMkLst>
        </pc:spChg>
        <pc:spChg chg="mod">
          <ac:chgData name="Matt Brightwell" userId="S::matt.brightwell@121mininginvestment.com::e87e2e8a-c00f-4d5a-b52e-05abcccb24c9" providerId="AD" clId="Web-{54FF8605-CF8E-FC8F-291A-8E325CF42F8B}" dt="2026-02-03T11:44:20.198" v="202" actId="20577"/>
          <ac:spMkLst>
            <pc:docMk/>
            <pc:sldMk cId="335367858" sldId="257"/>
            <ac:spMk id="83" creationId="{97353250-0C5D-4EA7-A8C7-1CFC327765AE}"/>
          </ac:spMkLst>
        </pc:spChg>
        <pc:spChg chg="mod">
          <ac:chgData name="Matt Brightwell" userId="S::matt.brightwell@121mininginvestment.com::e87e2e8a-c00f-4d5a-b52e-05abcccb24c9" providerId="AD" clId="Web-{54FF8605-CF8E-FC8F-291A-8E325CF42F8B}" dt="2026-02-03T11:44:39.745" v="205" actId="20577"/>
          <ac:spMkLst>
            <pc:docMk/>
            <pc:sldMk cId="335367858" sldId="257"/>
            <ac:spMk id="84" creationId="{9C4BB760-6911-4896-A7F4-64614E3B623A}"/>
          </ac:spMkLst>
        </pc:spChg>
        <pc:spChg chg="mod">
          <ac:chgData name="Matt Brightwell" userId="S::matt.brightwell@121mininginvestment.com::e87e2e8a-c00f-4d5a-b52e-05abcccb24c9" providerId="AD" clId="Web-{54FF8605-CF8E-FC8F-291A-8E325CF42F8B}" dt="2026-02-03T11:45:49.669" v="241" actId="20577"/>
          <ac:spMkLst>
            <pc:docMk/>
            <pc:sldMk cId="335367858" sldId="257"/>
            <ac:spMk id="85" creationId="{2284CD67-7B5D-4963-B8FE-4EDF7F13D356}"/>
          </ac:spMkLst>
        </pc:spChg>
        <pc:extLst>
          <p:ext xmlns:p="http://schemas.openxmlformats.org/presentationml/2006/main" uri="{D6D511B9-2390-475A-947B-AFAB55BFBCF1}">
            <pc226:cmChg xmlns:pc226="http://schemas.microsoft.com/office/powerpoint/2022/06/main/command" chg="mod">
              <pc226:chgData name="Matt Brightwell" userId="S::matt.brightwell@121mininginvestment.com::e87e2e8a-c00f-4d5a-b52e-05abcccb24c9" providerId="AD" clId="Web-{54FF8605-CF8E-FC8F-291A-8E325CF42F8B}" dt="2026-02-03T11:36:41.006" v="20" actId="20577"/>
              <pc2:cmMkLst xmlns:pc2="http://schemas.microsoft.com/office/powerpoint/2019/9/main/command">
                <pc:docMk/>
                <pc:sldMk cId="335367858" sldId="257"/>
                <pc2:cmMk id="{377E462C-96E2-4264-8ED6-6318C696567B}"/>
              </pc2:cmMkLst>
            </pc226:cmChg>
            <pc226:cmChg xmlns:pc226="http://schemas.microsoft.com/office/powerpoint/2022/06/main/command" chg="mod">
              <pc226:chgData name="Matt Brightwell" userId="S::matt.brightwell@121mininginvestment.com::e87e2e8a-c00f-4d5a-b52e-05abcccb24c9" providerId="AD" clId="Web-{54FF8605-CF8E-FC8F-291A-8E325CF42F8B}" dt="2026-02-03T11:36:41.006" v="20" actId="20577"/>
              <pc2:cmMkLst xmlns:pc2="http://schemas.microsoft.com/office/powerpoint/2019/9/main/command">
                <pc:docMk/>
                <pc:sldMk cId="335367858" sldId="257"/>
                <pc2:cmMk id="{E1BB7AE7-7EA8-4BEB-B7A2-215385A8F79A}"/>
              </pc2:cmMkLst>
            </pc226:cmChg>
          </p:ext>
        </pc:extLst>
      </pc:sldChg>
      <pc:sldChg chg="modSp">
        <pc:chgData name="Matt Brightwell" userId="S::matt.brightwell@121mininginvestment.com::e87e2e8a-c00f-4d5a-b52e-05abcccb24c9" providerId="AD" clId="Web-{54FF8605-CF8E-FC8F-291A-8E325CF42F8B}" dt="2026-02-03T11:48:58.181" v="320" actId="20577"/>
        <pc:sldMkLst>
          <pc:docMk/>
          <pc:sldMk cId="1584941981" sldId="270"/>
        </pc:sldMkLst>
        <pc:spChg chg="mod">
          <ac:chgData name="Matt Brightwell" userId="S::matt.brightwell@121mininginvestment.com::e87e2e8a-c00f-4d5a-b52e-05abcccb24c9" providerId="AD" clId="Web-{54FF8605-CF8E-FC8F-291A-8E325CF42F8B}" dt="2026-02-03T11:48:58.181" v="320" actId="20577"/>
          <ac:spMkLst>
            <pc:docMk/>
            <pc:sldMk cId="1584941981" sldId="270"/>
            <ac:spMk id="11" creationId="{F2A2E1DD-239E-75F0-F05D-2119E8B525EA}"/>
          </ac:spMkLst>
        </pc:spChg>
      </pc:sldChg>
      <pc:sldChg chg="modSp">
        <pc:chgData name="Matt Brightwell" userId="S::matt.brightwell@121mininginvestment.com::e87e2e8a-c00f-4d5a-b52e-05abcccb24c9" providerId="AD" clId="Web-{54FF8605-CF8E-FC8F-291A-8E325CF42F8B}" dt="2026-02-03T12:27:53.772" v="1034" actId="20577"/>
        <pc:sldMkLst>
          <pc:docMk/>
          <pc:sldMk cId="1831917083" sldId="271"/>
        </pc:sldMkLst>
        <pc:spChg chg="mod">
          <ac:chgData name="Matt Brightwell" userId="S::matt.brightwell@121mininginvestment.com::e87e2e8a-c00f-4d5a-b52e-05abcccb24c9" providerId="AD" clId="Web-{54FF8605-CF8E-FC8F-291A-8E325CF42F8B}" dt="2026-02-03T11:49:53.917" v="329" actId="20577"/>
          <ac:spMkLst>
            <pc:docMk/>
            <pc:sldMk cId="1831917083" sldId="271"/>
            <ac:spMk id="4" creationId="{9EC8728F-1D22-41A2-8E96-840FFA58BAE0}"/>
          </ac:spMkLst>
        </pc:spChg>
        <pc:spChg chg="mod">
          <ac:chgData name="Matt Brightwell" userId="S::matt.brightwell@121mininginvestment.com::e87e2e8a-c00f-4d5a-b52e-05abcccb24c9" providerId="AD" clId="Web-{54FF8605-CF8E-FC8F-291A-8E325CF42F8B}" dt="2026-02-03T11:51:18.623" v="375" actId="20577"/>
          <ac:spMkLst>
            <pc:docMk/>
            <pc:sldMk cId="1831917083" sldId="271"/>
            <ac:spMk id="5" creationId="{99D7EC6C-3CF5-4D53-BFD2-82A60B565BAB}"/>
          </ac:spMkLst>
        </pc:spChg>
        <pc:spChg chg="mod">
          <ac:chgData name="Matt Brightwell" userId="S::matt.brightwell@121mininginvestment.com::e87e2e8a-c00f-4d5a-b52e-05abcccb24c9" providerId="AD" clId="Web-{54FF8605-CF8E-FC8F-291A-8E325CF42F8B}" dt="2026-02-03T11:55:15.300" v="518" actId="14100"/>
          <ac:spMkLst>
            <pc:docMk/>
            <pc:sldMk cId="1831917083" sldId="271"/>
            <ac:spMk id="9" creationId="{7E0D0375-1FEF-4406-963F-BDA72B71E045}"/>
          </ac:spMkLst>
        </pc:spChg>
        <pc:spChg chg="mod">
          <ac:chgData name="Matt Brightwell" userId="S::matt.brightwell@121mininginvestment.com::e87e2e8a-c00f-4d5a-b52e-05abcccb24c9" providerId="AD" clId="Web-{54FF8605-CF8E-FC8F-291A-8E325CF42F8B}" dt="2026-02-03T11:55:39.316" v="522" actId="20577"/>
          <ac:spMkLst>
            <pc:docMk/>
            <pc:sldMk cId="1831917083" sldId="271"/>
            <ac:spMk id="10" creationId="{40CCD0EF-7DCE-4748-A040-4D8B82CD2683}"/>
          </ac:spMkLst>
        </pc:spChg>
        <pc:spChg chg="mod">
          <ac:chgData name="Matt Brightwell" userId="S::matt.brightwell@121mininginvestment.com::e87e2e8a-c00f-4d5a-b52e-05abcccb24c9" providerId="AD" clId="Web-{54FF8605-CF8E-FC8F-291A-8E325CF42F8B}" dt="2026-02-03T12:04:48.907" v="624" actId="20577"/>
          <ac:spMkLst>
            <pc:docMk/>
            <pc:sldMk cId="1831917083" sldId="271"/>
            <ac:spMk id="11" creationId="{4F2E0F02-25D9-401F-8061-09403BE53A92}"/>
          </ac:spMkLst>
        </pc:spChg>
        <pc:spChg chg="mod">
          <ac:chgData name="Matt Brightwell" userId="S::matt.brightwell@121mininginvestment.com::e87e2e8a-c00f-4d5a-b52e-05abcccb24c9" providerId="AD" clId="Web-{54FF8605-CF8E-FC8F-291A-8E325CF42F8B}" dt="2026-02-03T11:58:31.162" v="622" actId="20577"/>
          <ac:spMkLst>
            <pc:docMk/>
            <pc:sldMk cId="1831917083" sldId="271"/>
            <ac:spMk id="12" creationId="{C7702B9F-718A-47AA-A6A8-63EF403CC68C}"/>
          </ac:spMkLst>
        </pc:spChg>
        <pc:spChg chg="mod">
          <ac:chgData name="Matt Brightwell" userId="S::matt.brightwell@121mininginvestment.com::e87e2e8a-c00f-4d5a-b52e-05abcccb24c9" providerId="AD" clId="Web-{54FF8605-CF8E-FC8F-291A-8E325CF42F8B}" dt="2026-02-03T12:27:53.772" v="1034" actId="20577"/>
          <ac:spMkLst>
            <pc:docMk/>
            <pc:sldMk cId="1831917083" sldId="271"/>
            <ac:spMk id="13" creationId="{8AAAD6C2-5F11-44D0-A9E6-173E5C885FEC}"/>
          </ac:spMkLst>
        </pc:spChg>
        <pc:spChg chg="mod">
          <ac:chgData name="Matt Brightwell" userId="S::matt.brightwell@121mininginvestment.com::e87e2e8a-c00f-4d5a-b52e-05abcccb24c9" providerId="AD" clId="Web-{54FF8605-CF8E-FC8F-291A-8E325CF42F8B}" dt="2026-02-03T12:08:57.509" v="804" actId="20577"/>
          <ac:spMkLst>
            <pc:docMk/>
            <pc:sldMk cId="1831917083" sldId="271"/>
            <ac:spMk id="14" creationId="{164C93C1-C517-409B-8B7C-0563157AF04F}"/>
          </ac:spMkLst>
        </pc:spChg>
        <pc:spChg chg="mod">
          <ac:chgData name="Matt Brightwell" userId="S::matt.brightwell@121mininginvestment.com::e87e2e8a-c00f-4d5a-b52e-05abcccb24c9" providerId="AD" clId="Web-{54FF8605-CF8E-FC8F-291A-8E325CF42F8B}" dt="2026-02-03T11:54:52.143" v="513" actId="20577"/>
          <ac:spMkLst>
            <pc:docMk/>
            <pc:sldMk cId="1831917083" sldId="271"/>
            <ac:spMk id="21" creationId="{3A6EC52D-4325-4C72-B436-7FC8870C591F}"/>
          </ac:spMkLst>
        </pc:spChg>
      </pc:sldChg>
      <pc:sldChg chg="del">
        <pc:chgData name="Matt Brightwell" userId="S::matt.brightwell@121mininginvestment.com::e87e2e8a-c00f-4d5a-b52e-05abcccb24c9" providerId="AD" clId="Web-{54FF8605-CF8E-FC8F-291A-8E325CF42F8B}" dt="2026-02-03T12:09:49.589" v="805"/>
        <pc:sldMkLst>
          <pc:docMk/>
          <pc:sldMk cId="2806375560" sldId="273"/>
        </pc:sldMkLst>
      </pc:sldChg>
      <pc:sldChg chg="modSp ord">
        <pc:chgData name="Matt Brightwell" userId="S::matt.brightwell@121mininginvestment.com::e87e2e8a-c00f-4d5a-b52e-05abcccb24c9" providerId="AD" clId="Web-{54FF8605-CF8E-FC8F-291A-8E325CF42F8B}" dt="2026-02-03T12:28:27.257" v="1036" actId="20577"/>
        <pc:sldMkLst>
          <pc:docMk/>
          <pc:sldMk cId="2465303221" sldId="275"/>
        </pc:sldMkLst>
        <pc:spChg chg="mod">
          <ac:chgData name="Matt Brightwell" userId="S::matt.brightwell@121mininginvestment.com::e87e2e8a-c00f-4d5a-b52e-05abcccb24c9" providerId="AD" clId="Web-{54FF8605-CF8E-FC8F-291A-8E325CF42F8B}" dt="2026-02-03T12:15:47.266" v="973" actId="1076"/>
          <ac:spMkLst>
            <pc:docMk/>
            <pc:sldMk cId="2465303221" sldId="275"/>
            <ac:spMk id="4" creationId="{0E2399F6-F1A9-4578-BEF9-7F1C98513699}"/>
          </ac:spMkLst>
        </pc:spChg>
        <pc:spChg chg="mod">
          <ac:chgData name="Matt Brightwell" userId="S::matt.brightwell@121mininginvestment.com::e87e2e8a-c00f-4d5a-b52e-05abcccb24c9" providerId="AD" clId="Web-{54FF8605-CF8E-FC8F-291A-8E325CF42F8B}" dt="2026-02-03T12:26:48.521" v="1015" actId="20577"/>
          <ac:spMkLst>
            <pc:docMk/>
            <pc:sldMk cId="2465303221" sldId="275"/>
            <ac:spMk id="5" creationId="{3F99C335-432A-4459-8C13-AFBC58862BC8}"/>
          </ac:spMkLst>
        </pc:spChg>
        <pc:spChg chg="mod">
          <ac:chgData name="Matt Brightwell" userId="S::matt.brightwell@121mininginvestment.com::e87e2e8a-c00f-4d5a-b52e-05abcccb24c9" providerId="AD" clId="Web-{54FF8605-CF8E-FC8F-291A-8E325CF42F8B}" dt="2026-02-03T12:28:27.257" v="1036" actId="20577"/>
          <ac:spMkLst>
            <pc:docMk/>
            <pc:sldMk cId="2465303221" sldId="275"/>
            <ac:spMk id="6" creationId="{177E0235-F721-485C-8D89-B192EA2BB711}"/>
          </ac:spMkLst>
        </pc:spChg>
        <pc:spChg chg="mod">
          <ac:chgData name="Matt Brightwell" userId="S::matt.brightwell@121mininginvestment.com::e87e2e8a-c00f-4d5a-b52e-05abcccb24c9" providerId="AD" clId="Web-{54FF8605-CF8E-FC8F-291A-8E325CF42F8B}" dt="2026-02-03T12:15:47.266" v="974" actId="1076"/>
          <ac:spMkLst>
            <pc:docMk/>
            <pc:sldMk cId="2465303221" sldId="275"/>
            <ac:spMk id="9" creationId="{A5FC06E7-ED84-4A92-B470-73685CC22968}"/>
          </ac:spMkLst>
        </pc:spChg>
        <pc:spChg chg="mod">
          <ac:chgData name="Matt Brightwell" userId="S::matt.brightwell@121mininginvestment.com::e87e2e8a-c00f-4d5a-b52e-05abcccb24c9" providerId="AD" clId="Web-{54FF8605-CF8E-FC8F-291A-8E325CF42F8B}" dt="2026-02-03T12:15:47.282" v="975" actId="1076"/>
          <ac:spMkLst>
            <pc:docMk/>
            <pc:sldMk cId="2465303221" sldId="275"/>
            <ac:spMk id="10" creationId="{826983FC-A5A9-4E59-AD82-E4AC872D8289}"/>
          </ac:spMkLst>
        </pc:spChg>
        <pc:spChg chg="mod">
          <ac:chgData name="Matt Brightwell" userId="S::matt.brightwell@121mininginvestment.com::e87e2e8a-c00f-4d5a-b52e-05abcccb24c9" providerId="AD" clId="Web-{54FF8605-CF8E-FC8F-291A-8E325CF42F8B}" dt="2026-02-03T12:15:47.282" v="976" actId="1076"/>
          <ac:spMkLst>
            <pc:docMk/>
            <pc:sldMk cId="2465303221" sldId="275"/>
            <ac:spMk id="11" creationId="{347383AE-04A0-403B-A162-84B28089ECE8}"/>
          </ac:spMkLst>
        </pc:spChg>
        <pc:spChg chg="mod">
          <ac:chgData name="Matt Brightwell" userId="S::matt.brightwell@121mininginvestment.com::e87e2e8a-c00f-4d5a-b52e-05abcccb24c9" providerId="AD" clId="Web-{54FF8605-CF8E-FC8F-291A-8E325CF42F8B}" dt="2026-02-03T12:15:47.188" v="971" actId="1076"/>
          <ac:spMkLst>
            <pc:docMk/>
            <pc:sldMk cId="2465303221" sldId="275"/>
            <ac:spMk id="27" creationId="{39A9AC1C-02BD-457B-B505-3F274CFDC6A3}"/>
          </ac:spMkLst>
        </pc:spChg>
        <pc:spChg chg="mod">
          <ac:chgData name="Matt Brightwell" userId="S::matt.brightwell@121mininginvestment.com::e87e2e8a-c00f-4d5a-b52e-05abcccb24c9" providerId="AD" clId="Web-{54FF8605-CF8E-FC8F-291A-8E325CF42F8B}" dt="2026-02-03T12:15:47.157" v="967" actId="1076"/>
          <ac:spMkLst>
            <pc:docMk/>
            <pc:sldMk cId="2465303221" sldId="275"/>
            <ac:spMk id="28" creationId="{EB1E4810-94D2-4E89-9799-CFE31270F23D}"/>
          </ac:spMkLst>
        </pc:spChg>
        <pc:spChg chg="mod">
          <ac:chgData name="Matt Brightwell" userId="S::matt.brightwell@121mininginvestment.com::e87e2e8a-c00f-4d5a-b52e-05abcccb24c9" providerId="AD" clId="Web-{54FF8605-CF8E-FC8F-291A-8E325CF42F8B}" dt="2026-02-03T12:15:47.188" v="970" actId="1076"/>
          <ac:spMkLst>
            <pc:docMk/>
            <pc:sldMk cId="2465303221" sldId="275"/>
            <ac:spMk id="29" creationId="{B9737306-70BC-45A4-AA99-35A3EB96BB43}"/>
          </ac:spMkLst>
        </pc:spChg>
        <pc:spChg chg="mod">
          <ac:chgData name="Matt Brightwell" userId="S::matt.brightwell@121mininginvestment.com::e87e2e8a-c00f-4d5a-b52e-05abcccb24c9" providerId="AD" clId="Web-{54FF8605-CF8E-FC8F-291A-8E325CF42F8B}" dt="2026-02-03T12:15:47.172" v="969" actId="1076"/>
          <ac:spMkLst>
            <pc:docMk/>
            <pc:sldMk cId="2465303221" sldId="275"/>
            <ac:spMk id="30" creationId="{BD5FA977-1BCE-4DD2-A410-0F7280B84946}"/>
          </ac:spMkLst>
        </pc:spChg>
        <pc:grpChg chg="mod">
          <ac:chgData name="Matt Brightwell" userId="S::matt.brightwell@121mininginvestment.com::e87e2e8a-c00f-4d5a-b52e-05abcccb24c9" providerId="AD" clId="Web-{54FF8605-CF8E-FC8F-291A-8E325CF42F8B}" dt="2026-02-03T12:15:47.250" v="972" actId="1076"/>
          <ac:grpSpMkLst>
            <pc:docMk/>
            <pc:sldMk cId="2465303221" sldId="275"/>
            <ac:grpSpMk id="22" creationId="{E7FFE205-2DBD-42E5-9684-EB313AD161CF}"/>
          </ac:grpSpMkLst>
        </pc:grpChg>
        <pc:picChg chg="mod">
          <ac:chgData name="Matt Brightwell" userId="S::matt.brightwell@121mininginvestment.com::e87e2e8a-c00f-4d5a-b52e-05abcccb24c9" providerId="AD" clId="Web-{54FF8605-CF8E-FC8F-291A-8E325CF42F8B}" dt="2026-02-03T12:15:47.282" v="977" actId="1076"/>
          <ac:picMkLst>
            <pc:docMk/>
            <pc:sldMk cId="2465303221" sldId="275"/>
            <ac:picMk id="14" creationId="{C3D8B37A-BC32-461E-970C-E4AAB45EBC92}"/>
          </ac:picMkLst>
        </pc:picChg>
        <pc:picChg chg="mod">
          <ac:chgData name="Matt Brightwell" userId="S::matt.brightwell@121mininginvestment.com::e87e2e8a-c00f-4d5a-b52e-05abcccb24c9" providerId="AD" clId="Web-{54FF8605-CF8E-FC8F-291A-8E325CF42F8B}" dt="2026-02-03T12:15:47.297" v="978" actId="1076"/>
          <ac:picMkLst>
            <pc:docMk/>
            <pc:sldMk cId="2465303221" sldId="275"/>
            <ac:picMk id="15" creationId="{CA0A1F96-1207-4E38-AF5D-119D9FFEC951}"/>
          </ac:picMkLst>
        </pc:picChg>
        <pc:picChg chg="mod">
          <ac:chgData name="Matt Brightwell" userId="S::matt.brightwell@121mininginvestment.com::e87e2e8a-c00f-4d5a-b52e-05abcccb24c9" providerId="AD" clId="Web-{54FF8605-CF8E-FC8F-291A-8E325CF42F8B}" dt="2026-02-03T12:15:47.172" v="968" actId="1076"/>
          <ac:picMkLst>
            <pc:docMk/>
            <pc:sldMk cId="2465303221" sldId="275"/>
            <ac:picMk id="20" creationId="{47672A08-8A52-4FC2-B63D-0DB5AB187A8D}"/>
          </ac:picMkLst>
        </pc:picChg>
        <pc:picChg chg="mod">
          <ac:chgData name="Matt Brightwell" userId="S::matt.brightwell@121mininginvestment.com::e87e2e8a-c00f-4d5a-b52e-05abcccb24c9" providerId="AD" clId="Web-{54FF8605-CF8E-FC8F-291A-8E325CF42F8B}" dt="2026-02-03T12:15:47.329" v="979" actId="1076"/>
          <ac:picMkLst>
            <pc:docMk/>
            <pc:sldMk cId="2465303221" sldId="275"/>
            <ac:picMk id="1026" creationId="{B6E745D3-1BC9-CF55-7B51-6A8B32BF80DC}"/>
          </ac:picMkLst>
        </pc:picChg>
      </pc:sldChg>
      <pc:sldChg chg="addSp delSp modSp add replId">
        <pc:chgData name="Matt Brightwell" userId="S::matt.brightwell@121mininginvestment.com::e87e2e8a-c00f-4d5a-b52e-05abcccb24c9" providerId="AD" clId="Web-{54FF8605-CF8E-FC8F-291A-8E325CF42F8B}" dt="2026-02-03T12:46:17.283" v="1337" actId="1076"/>
        <pc:sldMkLst>
          <pc:docMk/>
          <pc:sldMk cId="44757531" sldId="276"/>
        </pc:sldMkLst>
        <pc:spChg chg="add mod">
          <ac:chgData name="Matt Brightwell" userId="S::matt.brightwell@121mininginvestment.com::e87e2e8a-c00f-4d5a-b52e-05abcccb24c9" providerId="AD" clId="Web-{54FF8605-CF8E-FC8F-291A-8E325CF42F8B}" dt="2026-02-03T12:46:11.580" v="1336" actId="1076"/>
          <ac:spMkLst>
            <pc:docMk/>
            <pc:sldMk cId="44757531" sldId="276"/>
            <ac:spMk id="3" creationId="{B633965D-B909-2809-E513-00AA47D7BADA}"/>
          </ac:spMkLst>
        </pc:spChg>
        <pc:spChg chg="del">
          <ac:chgData name="Matt Brightwell" userId="S::matt.brightwell@121mininginvestment.com::e87e2e8a-c00f-4d5a-b52e-05abcccb24c9" providerId="AD" clId="Web-{54FF8605-CF8E-FC8F-291A-8E325CF42F8B}" dt="2026-02-03T12:14:56.578" v="953"/>
          <ac:spMkLst>
            <pc:docMk/>
            <pc:sldMk cId="44757531" sldId="276"/>
            <ac:spMk id="5" creationId="{1DA721AC-F6D6-082B-FC8E-1F4CDF2BE05A}"/>
          </ac:spMkLst>
        </pc:spChg>
        <pc:spChg chg="del mod">
          <ac:chgData name="Matt Brightwell" userId="S::matt.brightwell@121mininginvestment.com::e87e2e8a-c00f-4d5a-b52e-05abcccb24c9" providerId="AD" clId="Web-{54FF8605-CF8E-FC8F-291A-8E325CF42F8B}" dt="2026-02-03T12:18:10.207" v="1000"/>
          <ac:spMkLst>
            <pc:docMk/>
            <pc:sldMk cId="44757531" sldId="276"/>
            <ac:spMk id="6" creationId="{C256B62C-8D9C-631C-EA69-F4AE395BBE30}"/>
          </ac:spMkLst>
        </pc:spChg>
        <pc:spChg chg="add mod">
          <ac:chgData name="Matt Brightwell" userId="S::matt.brightwell@121mininginvestment.com::e87e2e8a-c00f-4d5a-b52e-05abcccb24c9" providerId="AD" clId="Web-{54FF8605-CF8E-FC8F-291A-8E325CF42F8B}" dt="2026-02-03T12:46:17.283" v="1337" actId="1076"/>
          <ac:spMkLst>
            <pc:docMk/>
            <pc:sldMk cId="44757531" sldId="276"/>
            <ac:spMk id="8" creationId="{2F39A9BB-8537-DB40-E4FA-1BB1B0EA99D5}"/>
          </ac:spMkLst>
        </pc:spChg>
        <pc:spChg chg="del">
          <ac:chgData name="Matt Brightwell" userId="S::matt.brightwell@121mininginvestment.com::e87e2e8a-c00f-4d5a-b52e-05abcccb24c9" providerId="AD" clId="Web-{54FF8605-CF8E-FC8F-291A-8E325CF42F8B}" dt="2026-02-03T12:14:15.014" v="933"/>
          <ac:spMkLst>
            <pc:docMk/>
            <pc:sldMk cId="44757531" sldId="276"/>
            <ac:spMk id="9" creationId="{81798C8D-9189-F7DF-B79B-59DF01CADBD8}"/>
          </ac:spMkLst>
        </pc:spChg>
        <pc:spChg chg="mod">
          <ac:chgData name="Matt Brightwell" userId="S::matt.brightwell@121mininginvestment.com::e87e2e8a-c00f-4d5a-b52e-05abcccb24c9" providerId="AD" clId="Web-{54FF8605-CF8E-FC8F-291A-8E325CF42F8B}" dt="2026-02-03T12:14:16.764" v="934" actId="20577"/>
          <ac:spMkLst>
            <pc:docMk/>
            <pc:sldMk cId="44757531" sldId="276"/>
            <ac:spMk id="10" creationId="{042EE678-6965-79FA-2D22-218EF4FA3EF1}"/>
          </ac:spMkLst>
        </pc:spChg>
        <pc:spChg chg="del">
          <ac:chgData name="Matt Brightwell" userId="S::matt.brightwell@121mininginvestment.com::e87e2e8a-c00f-4d5a-b52e-05abcccb24c9" providerId="AD" clId="Web-{54FF8605-CF8E-FC8F-291A-8E325CF42F8B}" dt="2026-02-03T12:14:20.139" v="937"/>
          <ac:spMkLst>
            <pc:docMk/>
            <pc:sldMk cId="44757531" sldId="276"/>
            <ac:spMk id="11" creationId="{9393FC74-3357-6F82-426A-1B51727DBEC1}"/>
          </ac:spMkLst>
        </pc:spChg>
        <pc:spChg chg="mod">
          <ac:chgData name="Matt Brightwell" userId="S::matt.brightwell@121mininginvestment.com::e87e2e8a-c00f-4d5a-b52e-05abcccb24c9" providerId="AD" clId="Web-{54FF8605-CF8E-FC8F-291A-8E325CF42F8B}" dt="2026-02-03T12:19:49.505" v="1011" actId="20577"/>
          <ac:spMkLst>
            <pc:docMk/>
            <pc:sldMk cId="44757531" sldId="276"/>
            <ac:spMk id="16" creationId="{F37DEB74-A9D5-3FD7-6BED-B94131F8C2D9}"/>
          </ac:spMkLst>
        </pc:spChg>
        <pc:spChg chg="del">
          <ac:chgData name="Matt Brightwell" userId="S::matt.brightwell@121mininginvestment.com::e87e2e8a-c00f-4d5a-b52e-05abcccb24c9" providerId="AD" clId="Web-{54FF8605-CF8E-FC8F-291A-8E325CF42F8B}" dt="2026-02-03T12:14:12.733" v="931"/>
          <ac:spMkLst>
            <pc:docMk/>
            <pc:sldMk cId="44757531" sldId="276"/>
            <ac:spMk id="27" creationId="{3A803264-F763-D0A8-B267-D6E33CE9EDA2}"/>
          </ac:spMkLst>
        </pc:spChg>
        <pc:spChg chg="del">
          <ac:chgData name="Matt Brightwell" userId="S::matt.brightwell@121mininginvestment.com::e87e2e8a-c00f-4d5a-b52e-05abcccb24c9" providerId="AD" clId="Web-{54FF8605-CF8E-FC8F-291A-8E325CF42F8B}" dt="2026-02-03T12:14:17.046" v="935"/>
          <ac:spMkLst>
            <pc:docMk/>
            <pc:sldMk cId="44757531" sldId="276"/>
            <ac:spMk id="28" creationId="{0F57ADFB-2A84-BF33-477C-6342A495FE65}"/>
          </ac:spMkLst>
        </pc:spChg>
        <pc:spChg chg="del">
          <ac:chgData name="Matt Brightwell" userId="S::matt.brightwell@121mininginvestment.com::e87e2e8a-c00f-4d5a-b52e-05abcccb24c9" providerId="AD" clId="Web-{54FF8605-CF8E-FC8F-291A-8E325CF42F8B}" dt="2026-02-03T12:14:21.186" v="938"/>
          <ac:spMkLst>
            <pc:docMk/>
            <pc:sldMk cId="44757531" sldId="276"/>
            <ac:spMk id="29" creationId="{42ABBA4D-D9DE-F048-F2A8-569C15F19904}"/>
          </ac:spMkLst>
        </pc:spChg>
        <pc:spChg chg="del">
          <ac:chgData name="Matt Brightwell" userId="S::matt.brightwell@121mininginvestment.com::e87e2e8a-c00f-4d5a-b52e-05abcccb24c9" providerId="AD" clId="Web-{54FF8605-CF8E-FC8F-291A-8E325CF42F8B}" dt="2026-02-03T12:14:50.640" v="951"/>
          <ac:spMkLst>
            <pc:docMk/>
            <pc:sldMk cId="44757531" sldId="276"/>
            <ac:spMk id="30" creationId="{7A358A45-66E6-480D-1939-57FB188D5C89}"/>
          </ac:spMkLst>
        </pc:spChg>
        <pc:spChg chg="add del">
          <ac:chgData name="Matt Brightwell" userId="S::matt.brightwell@121mininginvestment.com::e87e2e8a-c00f-4d5a-b52e-05abcccb24c9" providerId="AD" clId="Web-{54FF8605-CF8E-FC8F-291A-8E325CF42F8B}" dt="2026-02-03T12:35:37.638" v="1113"/>
          <ac:spMkLst>
            <pc:docMk/>
            <pc:sldMk cId="44757531" sldId="276"/>
            <ac:spMk id="31" creationId="{67285137-67BE-1CD9-4263-7AB00FCD5DB9}"/>
          </ac:spMkLst>
        </pc:spChg>
        <pc:spChg chg="add mod">
          <ac:chgData name="Matt Brightwell" userId="S::matt.brightwell@121mininginvestment.com::e87e2e8a-c00f-4d5a-b52e-05abcccb24c9" providerId="AD" clId="Web-{54FF8605-CF8E-FC8F-291A-8E325CF42F8B}" dt="2026-02-03T12:45:32.205" v="1333" actId="14100"/>
          <ac:spMkLst>
            <pc:docMk/>
            <pc:sldMk cId="44757531" sldId="276"/>
            <ac:spMk id="32" creationId="{CA1E0536-BAC6-0DDD-AE22-B33672EA39C8}"/>
          </ac:spMkLst>
        </pc:spChg>
        <pc:spChg chg="add mod">
          <ac:chgData name="Matt Brightwell" userId="S::matt.brightwell@121mininginvestment.com::e87e2e8a-c00f-4d5a-b52e-05abcccb24c9" providerId="AD" clId="Web-{54FF8605-CF8E-FC8F-291A-8E325CF42F8B}" dt="2026-02-03T12:45:38.627" v="1334" actId="20577"/>
          <ac:spMkLst>
            <pc:docMk/>
            <pc:sldMk cId="44757531" sldId="276"/>
            <ac:spMk id="33" creationId="{999EF4CD-7DD6-FF83-AEC5-E5CFA8D78A8D}"/>
          </ac:spMkLst>
        </pc:spChg>
        <pc:spChg chg="add del mod">
          <ac:chgData name="Matt Brightwell" userId="S::matt.brightwell@121mininginvestment.com::e87e2e8a-c00f-4d5a-b52e-05abcccb24c9" providerId="AD" clId="Web-{54FF8605-CF8E-FC8F-291A-8E325CF42F8B}" dt="2026-02-03T12:37:33.471" v="1188"/>
          <ac:spMkLst>
            <pc:docMk/>
            <pc:sldMk cId="44757531" sldId="276"/>
            <ac:spMk id="34" creationId="{19DFA561-7DD8-EDE2-164F-DCBB9528AAD7}"/>
          </ac:spMkLst>
        </pc:spChg>
        <pc:spChg chg="add mod">
          <ac:chgData name="Matt Brightwell" userId="S::matt.brightwell@121mininginvestment.com::e87e2e8a-c00f-4d5a-b52e-05abcccb24c9" providerId="AD" clId="Web-{54FF8605-CF8E-FC8F-291A-8E325CF42F8B}" dt="2026-02-03T12:44:54.845" v="1314" actId="20577"/>
          <ac:spMkLst>
            <pc:docMk/>
            <pc:sldMk cId="44757531" sldId="276"/>
            <ac:spMk id="35" creationId="{37A3BD23-65F2-3008-EB59-1A31657AC43F}"/>
          </ac:spMkLst>
        </pc:spChg>
        <pc:spChg chg="add del mod">
          <ac:chgData name="Matt Brightwell" userId="S::matt.brightwell@121mininginvestment.com::e87e2e8a-c00f-4d5a-b52e-05abcccb24c9" providerId="AD" clId="Web-{54FF8605-CF8E-FC8F-291A-8E325CF42F8B}" dt="2026-02-03T12:41:27.793" v="1263"/>
          <ac:spMkLst>
            <pc:docMk/>
            <pc:sldMk cId="44757531" sldId="276"/>
            <ac:spMk id="36" creationId="{72640628-5E9C-8B99-BA76-403436583737}"/>
          </ac:spMkLst>
        </pc:spChg>
        <pc:spChg chg="add mod">
          <ac:chgData name="Matt Brightwell" userId="S::matt.brightwell@121mininginvestment.com::e87e2e8a-c00f-4d5a-b52e-05abcccb24c9" providerId="AD" clId="Web-{54FF8605-CF8E-FC8F-291A-8E325CF42F8B}" dt="2026-02-03T12:46:00.346" v="1335" actId="1076"/>
          <ac:spMkLst>
            <pc:docMk/>
            <pc:sldMk cId="44757531" sldId="276"/>
            <ac:spMk id="37" creationId="{5E7C7100-6FFE-1793-EDAE-B56D0E5FC577}"/>
          </ac:spMkLst>
        </pc:spChg>
        <pc:grpChg chg="del">
          <ac:chgData name="Matt Brightwell" userId="S::matt.brightwell@121mininginvestment.com::e87e2e8a-c00f-4d5a-b52e-05abcccb24c9" providerId="AD" clId="Web-{54FF8605-CF8E-FC8F-291A-8E325CF42F8B}" dt="2026-02-03T12:14:22.077" v="939"/>
          <ac:grpSpMkLst>
            <pc:docMk/>
            <pc:sldMk cId="44757531" sldId="276"/>
            <ac:grpSpMk id="22" creationId="{9E77EC29-5243-5EA2-3E20-C6C2AB89615C}"/>
          </ac:grpSpMkLst>
        </pc:grpChg>
        <pc:picChg chg="add del mod">
          <ac:chgData name="Matt Brightwell" userId="S::matt.brightwell@121mininginvestment.com::e87e2e8a-c00f-4d5a-b52e-05abcccb24c9" providerId="AD" clId="Web-{54FF8605-CF8E-FC8F-291A-8E325CF42F8B}" dt="2026-02-03T12:31:17.618" v="1037"/>
          <ac:picMkLst>
            <pc:docMk/>
            <pc:sldMk cId="44757531" sldId="276"/>
            <ac:picMk id="12" creationId="{8AB1F0CB-FF5D-199F-84FB-903AEBF0684B}"/>
          </ac:picMkLst>
        </pc:picChg>
        <pc:picChg chg="del">
          <ac:chgData name="Matt Brightwell" userId="S::matt.brightwell@121mininginvestment.com::e87e2e8a-c00f-4d5a-b52e-05abcccb24c9" providerId="AD" clId="Web-{54FF8605-CF8E-FC8F-291A-8E325CF42F8B}" dt="2026-02-03T12:14:49.827" v="950"/>
          <ac:picMkLst>
            <pc:docMk/>
            <pc:sldMk cId="44757531" sldId="276"/>
            <ac:picMk id="14" creationId="{02B93EE4-16B1-5CAC-766E-4FF283BD3CA6}"/>
          </ac:picMkLst>
        </pc:picChg>
        <pc:picChg chg="del">
          <ac:chgData name="Matt Brightwell" userId="S::matt.brightwell@121mininginvestment.com::e87e2e8a-c00f-4d5a-b52e-05abcccb24c9" providerId="AD" clId="Web-{54FF8605-CF8E-FC8F-291A-8E325CF42F8B}" dt="2026-02-03T12:14:51.406" v="952"/>
          <ac:picMkLst>
            <pc:docMk/>
            <pc:sldMk cId="44757531" sldId="276"/>
            <ac:picMk id="15" creationId="{489970BF-D76C-5DCE-1F1C-DE4E550AAD0F}"/>
          </ac:picMkLst>
        </pc:picChg>
        <pc:picChg chg="add mod">
          <ac:chgData name="Matt Brightwell" userId="S::matt.brightwell@121mininginvestment.com::e87e2e8a-c00f-4d5a-b52e-05abcccb24c9" providerId="AD" clId="Web-{54FF8605-CF8E-FC8F-291A-8E325CF42F8B}" dt="2026-02-03T12:34:50.075" v="1100"/>
          <ac:picMkLst>
            <pc:docMk/>
            <pc:sldMk cId="44757531" sldId="276"/>
            <ac:picMk id="19" creationId="{40E7AE68-DAEA-708E-AE7F-CA181C9D2A6B}"/>
          </ac:picMkLst>
        </pc:picChg>
        <pc:picChg chg="del">
          <ac:chgData name="Matt Brightwell" userId="S::matt.brightwell@121mininginvestment.com::e87e2e8a-c00f-4d5a-b52e-05abcccb24c9" providerId="AD" clId="Web-{54FF8605-CF8E-FC8F-291A-8E325CF42F8B}" dt="2026-02-03T12:14:18.671" v="936"/>
          <ac:picMkLst>
            <pc:docMk/>
            <pc:sldMk cId="44757531" sldId="276"/>
            <ac:picMk id="20" creationId="{A9EB185A-BCC6-CFF5-3547-D20A06A79BB4}"/>
          </ac:picMkLst>
        </pc:picChg>
        <pc:picChg chg="add mod">
          <ac:chgData name="Matt Brightwell" userId="S::matt.brightwell@121mininginvestment.com::e87e2e8a-c00f-4d5a-b52e-05abcccb24c9" providerId="AD" clId="Web-{54FF8605-CF8E-FC8F-291A-8E325CF42F8B}" dt="2026-02-03T12:41:41.059" v="1264" actId="1076"/>
          <ac:picMkLst>
            <pc:docMk/>
            <pc:sldMk cId="44757531" sldId="276"/>
            <ac:picMk id="23" creationId="{081BA3F1-2C57-03BF-11C5-E7573E30E974}"/>
          </ac:picMkLst>
        </pc:picChg>
        <pc:picChg chg="add mod">
          <ac:chgData name="Matt Brightwell" userId="S::matt.brightwell@121mininginvestment.com::e87e2e8a-c00f-4d5a-b52e-05abcccb24c9" providerId="AD" clId="Web-{54FF8605-CF8E-FC8F-291A-8E325CF42F8B}" dt="2026-02-03T12:41:41.075" v="1265" actId="1076"/>
          <ac:picMkLst>
            <pc:docMk/>
            <pc:sldMk cId="44757531" sldId="276"/>
            <ac:picMk id="24" creationId="{C8740A06-C4B9-E194-91E9-58AA42CC73AC}"/>
          </ac:picMkLst>
        </pc:picChg>
        <pc:picChg chg="add del mod">
          <ac:chgData name="Matt Brightwell" userId="S::matt.brightwell@121mininginvestment.com::e87e2e8a-c00f-4d5a-b52e-05abcccb24c9" providerId="AD" clId="Web-{54FF8605-CF8E-FC8F-291A-8E325CF42F8B}" dt="2026-02-03T12:41:21.387" v="1262"/>
          <ac:picMkLst>
            <pc:docMk/>
            <pc:sldMk cId="44757531" sldId="276"/>
            <ac:picMk id="25" creationId="{0478521F-0C10-A34A-93E7-843761A06E03}"/>
          </ac:picMkLst>
        </pc:picChg>
        <pc:picChg chg="add mod">
          <ac:chgData name="Matt Brightwell" userId="S::matt.brightwell@121mininginvestment.com::e87e2e8a-c00f-4d5a-b52e-05abcccb24c9" providerId="AD" clId="Web-{54FF8605-CF8E-FC8F-291A-8E325CF42F8B}" dt="2026-02-03T12:34:50.138" v="1104"/>
          <ac:picMkLst>
            <pc:docMk/>
            <pc:sldMk cId="44757531" sldId="276"/>
            <ac:picMk id="26" creationId="{37FF9C23-61E6-F100-0E9A-829079FACF07}"/>
          </ac:picMkLst>
        </pc:picChg>
        <pc:picChg chg="del">
          <ac:chgData name="Matt Brightwell" userId="S::matt.brightwell@121mininginvestment.com::e87e2e8a-c00f-4d5a-b52e-05abcccb24c9" providerId="AD" clId="Web-{54FF8605-CF8E-FC8F-291A-8E325CF42F8B}" dt="2026-02-03T12:14:13.639" v="932"/>
          <ac:picMkLst>
            <pc:docMk/>
            <pc:sldMk cId="44757531" sldId="276"/>
            <ac:picMk id="1026" creationId="{B4B2086B-D802-FE17-E6D9-28C642948000}"/>
          </ac:picMkLst>
        </pc:picChg>
      </pc:sldChg>
      <pc:sldChg chg="new del">
        <pc:chgData name="Matt Brightwell" userId="S::matt.brightwell@121mininginvestment.com::e87e2e8a-c00f-4d5a-b52e-05abcccb24c9" providerId="AD" clId="Web-{54FF8605-CF8E-FC8F-291A-8E325CF42F8B}" dt="2026-02-03T12:13:59.170" v="929"/>
        <pc:sldMkLst>
          <pc:docMk/>
          <pc:sldMk cId="1646461346" sldId="276"/>
        </pc:sldMkLst>
      </pc:sldChg>
    </pc:docChg>
  </pc:docChgLst>
  <pc:docChgLst>
    <pc:chgData name="Anna Michniewicz" userId="S::anna.michniewicz@121mininginvestment.com::4b58717f-5cc7-4593-9549-ed6333c7929e" providerId="AD" clId="Web-{8388835C-8514-6116-0625-853399A18F35}"/>
    <pc:docChg chg="modSld">
      <pc:chgData name="Anna Michniewicz" userId="S::anna.michniewicz@121mininginvestment.com::4b58717f-5cc7-4593-9549-ed6333c7929e" providerId="AD" clId="Web-{8388835C-8514-6116-0625-853399A18F35}" dt="2026-02-03T13:05:43.213" v="29" actId="1076"/>
      <pc:docMkLst>
        <pc:docMk/>
      </pc:docMkLst>
      <pc:sldChg chg="modSp">
        <pc:chgData name="Anna Michniewicz" userId="S::anna.michniewicz@121mininginvestment.com::4b58717f-5cc7-4593-9549-ed6333c7929e" providerId="AD" clId="Web-{8388835C-8514-6116-0625-853399A18F35}" dt="2026-02-03T12:58:23.399" v="13" actId="20577"/>
        <pc:sldMkLst>
          <pc:docMk/>
          <pc:sldMk cId="335367858" sldId="257"/>
        </pc:sldMkLst>
        <pc:spChg chg="mod">
          <ac:chgData name="Anna Michniewicz" userId="S::anna.michniewicz@121mininginvestment.com::4b58717f-5cc7-4593-9549-ed6333c7929e" providerId="AD" clId="Web-{8388835C-8514-6116-0625-853399A18F35}" dt="2026-02-03T12:57:20.897" v="2" actId="20577"/>
          <ac:spMkLst>
            <pc:docMk/>
            <pc:sldMk cId="335367858" sldId="257"/>
            <ac:spMk id="3" creationId="{38EA368B-CD6C-E545-378F-4F5F7BFEBC71}"/>
          </ac:spMkLst>
        </pc:spChg>
        <pc:spChg chg="mod">
          <ac:chgData name="Anna Michniewicz" userId="S::anna.michniewicz@121mininginvestment.com::4b58717f-5cc7-4593-9549-ed6333c7929e" providerId="AD" clId="Web-{8388835C-8514-6116-0625-853399A18F35}" dt="2026-02-03T12:58:23.399" v="13" actId="20577"/>
          <ac:spMkLst>
            <pc:docMk/>
            <pc:sldMk cId="335367858" sldId="257"/>
            <ac:spMk id="73" creationId="{BE5DFF1E-8C18-464C-A4EF-2BB2D45598B6}"/>
          </ac:spMkLst>
        </pc:spChg>
      </pc:sldChg>
      <pc:sldChg chg="modSp">
        <pc:chgData name="Anna Michniewicz" userId="S::anna.michniewicz@121mininginvestment.com::4b58717f-5cc7-4593-9549-ed6333c7929e" providerId="AD" clId="Web-{8388835C-8514-6116-0625-853399A18F35}" dt="2026-02-03T13:01:39.322" v="25" actId="14100"/>
        <pc:sldMkLst>
          <pc:docMk/>
          <pc:sldMk cId="1584941981" sldId="270"/>
        </pc:sldMkLst>
        <pc:graphicFrameChg chg="mod">
          <ac:chgData name="Anna Michniewicz" userId="S::anna.michniewicz@121mininginvestment.com::4b58717f-5cc7-4593-9549-ed6333c7929e" providerId="AD" clId="Web-{8388835C-8514-6116-0625-853399A18F35}" dt="2026-02-03T13:01:39.322" v="25" actId="14100"/>
          <ac:graphicFrameMkLst>
            <pc:docMk/>
            <pc:sldMk cId="1584941981" sldId="270"/>
            <ac:graphicFrameMk id="2" creationId="{1CDB40D4-8A00-AFF1-4F8B-21B6454B0ED4}"/>
          </ac:graphicFrameMkLst>
        </pc:graphicFrameChg>
        <pc:graphicFrameChg chg="mod">
          <ac:chgData name="Anna Michniewicz" userId="S::anna.michniewicz@121mininginvestment.com::4b58717f-5cc7-4593-9549-ed6333c7929e" providerId="AD" clId="Web-{8388835C-8514-6116-0625-853399A18F35}" dt="2026-02-03T13:00:59.525" v="23" actId="14100"/>
          <ac:graphicFrameMkLst>
            <pc:docMk/>
            <pc:sldMk cId="1584941981" sldId="270"/>
            <ac:graphicFrameMk id="6" creationId="{F93675E2-77A5-7F26-FCD4-2A6E8810ABFD}"/>
          </ac:graphicFrameMkLst>
        </pc:graphicFrameChg>
        <pc:graphicFrameChg chg="mod">
          <ac:chgData name="Anna Michniewicz" userId="S::anna.michniewicz@121mininginvestment.com::4b58717f-5cc7-4593-9549-ed6333c7929e" providerId="AD" clId="Web-{8388835C-8514-6116-0625-853399A18F35}" dt="2026-02-03T13:00:42.431" v="21" actId="1076"/>
          <ac:graphicFrameMkLst>
            <pc:docMk/>
            <pc:sldMk cId="1584941981" sldId="270"/>
            <ac:graphicFrameMk id="7" creationId="{41D8D991-AE30-742B-0185-5A7CE88B5EAC}"/>
          </ac:graphicFrameMkLst>
        </pc:graphicFrameChg>
        <pc:picChg chg="mod">
          <ac:chgData name="Anna Michniewicz" userId="S::anna.michniewicz@121mininginvestment.com::4b58717f-5cc7-4593-9549-ed6333c7929e" providerId="AD" clId="Web-{8388835C-8514-6116-0625-853399A18F35}" dt="2026-02-03T12:59:30.181" v="15" actId="1076"/>
          <ac:picMkLst>
            <pc:docMk/>
            <pc:sldMk cId="1584941981" sldId="270"/>
            <ac:picMk id="12" creationId="{D44D4A9E-B572-FEBB-86E2-3F43A9BC259C}"/>
          </ac:picMkLst>
        </pc:picChg>
      </pc:sldChg>
      <pc:sldChg chg="modSp">
        <pc:chgData name="Anna Michniewicz" userId="S::anna.michniewicz@121mininginvestment.com::4b58717f-5cc7-4593-9549-ed6333c7929e" providerId="AD" clId="Web-{8388835C-8514-6116-0625-853399A18F35}" dt="2026-02-03T13:02:07.166" v="27" actId="14100"/>
        <pc:sldMkLst>
          <pc:docMk/>
          <pc:sldMk cId="1831917083" sldId="271"/>
        </pc:sldMkLst>
        <pc:spChg chg="mod">
          <ac:chgData name="Anna Michniewicz" userId="S::anna.michniewicz@121mininginvestment.com::4b58717f-5cc7-4593-9549-ed6333c7929e" providerId="AD" clId="Web-{8388835C-8514-6116-0625-853399A18F35}" dt="2026-02-03T13:02:07.166" v="27" actId="14100"/>
          <ac:spMkLst>
            <pc:docMk/>
            <pc:sldMk cId="1831917083" sldId="271"/>
            <ac:spMk id="5" creationId="{99D7EC6C-3CF5-4D53-BFD2-82A60B565BAB}"/>
          </ac:spMkLst>
        </pc:spChg>
      </pc:sldChg>
      <pc:sldChg chg="modSp">
        <pc:chgData name="Anna Michniewicz" userId="S::anna.michniewicz@121mininginvestment.com::4b58717f-5cc7-4593-9549-ed6333c7929e" providerId="AD" clId="Web-{8388835C-8514-6116-0625-853399A18F35}" dt="2026-02-03T13:05:43.213" v="29" actId="1076"/>
        <pc:sldMkLst>
          <pc:docMk/>
          <pc:sldMk cId="2465303221" sldId="275"/>
        </pc:sldMkLst>
        <pc:spChg chg="mod">
          <ac:chgData name="Anna Michniewicz" userId="S::anna.michniewicz@121mininginvestment.com::4b58717f-5cc7-4593-9549-ed6333c7929e" providerId="AD" clId="Web-{8388835C-8514-6116-0625-853399A18F35}" dt="2026-02-03T13:05:43.213" v="29" actId="1076"/>
          <ac:spMkLst>
            <pc:docMk/>
            <pc:sldMk cId="2465303221" sldId="275"/>
            <ac:spMk id="6" creationId="{177E0235-F721-485C-8D89-B192EA2BB711}"/>
          </ac:spMkLst>
        </pc:spChg>
      </pc:sldChg>
    </pc:docChg>
  </pc:docChgLst>
  <pc:docChgLst>
    <pc:chgData name="Matt Brightwell" userId="S::matt.brightwell@121mininginvestment.com::e87e2e8a-c00f-4d5a-b52e-05abcccb24c9" providerId="AD" clId="Web-{30BE7093-9501-F96C-227F-CC5DBFB99FF2}"/>
    <pc:docChg chg="mod delSld modSld">
      <pc:chgData name="Matt Brightwell" userId="S::matt.brightwell@121mininginvestment.com::e87e2e8a-c00f-4d5a-b52e-05abcccb24c9" providerId="AD" clId="Web-{30BE7093-9501-F96C-227F-CC5DBFB99FF2}" dt="2026-01-29T15:14:20.996" v="571" actId="14100"/>
      <pc:docMkLst>
        <pc:docMk/>
      </pc:docMkLst>
      <pc:sldChg chg="addSp delSp modSp">
        <pc:chgData name="Matt Brightwell" userId="S::matt.brightwell@121mininginvestment.com::e87e2e8a-c00f-4d5a-b52e-05abcccb24c9" providerId="AD" clId="Web-{30BE7093-9501-F96C-227F-CC5DBFB99FF2}" dt="2026-01-29T14:20:49.480" v="18" actId="1076"/>
        <pc:sldMkLst>
          <pc:docMk/>
          <pc:sldMk cId="299005145" sldId="256"/>
        </pc:sldMkLst>
        <pc:spChg chg="mod">
          <ac:chgData name="Matt Brightwell" userId="S::matt.brightwell@121mininginvestment.com::e87e2e8a-c00f-4d5a-b52e-05abcccb24c9" providerId="AD" clId="Web-{30BE7093-9501-F96C-227F-CC5DBFB99FF2}" dt="2026-01-29T14:10:01.382" v="8" actId="1076"/>
          <ac:spMkLst>
            <pc:docMk/>
            <pc:sldMk cId="299005145" sldId="256"/>
            <ac:spMk id="2" creationId="{0291A174-1427-BECA-EF5A-44B17B0F9A87}"/>
          </ac:spMkLst>
        </pc:spChg>
        <pc:spChg chg="mod">
          <ac:chgData name="Matt Brightwell" userId="S::matt.brightwell@121mininginvestment.com::e87e2e8a-c00f-4d5a-b52e-05abcccb24c9" providerId="AD" clId="Web-{30BE7093-9501-F96C-227F-CC5DBFB99FF2}" dt="2026-01-29T14:10:04.210" v="9" actId="1076"/>
          <ac:spMkLst>
            <pc:docMk/>
            <pc:sldMk cId="299005145" sldId="256"/>
            <ac:spMk id="6" creationId="{C946A8B4-6526-F912-7F83-FB8884807A84}"/>
          </ac:spMkLst>
        </pc:spChg>
        <pc:spChg chg="mod">
          <ac:chgData name="Matt Brightwell" userId="S::matt.brightwell@121mininginvestment.com::e87e2e8a-c00f-4d5a-b52e-05abcccb24c9" providerId="AD" clId="Web-{30BE7093-9501-F96C-227F-CC5DBFB99FF2}" dt="2026-01-29T14:10:15.851" v="10" actId="1076"/>
          <ac:spMkLst>
            <pc:docMk/>
            <pc:sldMk cId="299005145" sldId="256"/>
            <ac:spMk id="11" creationId="{7415439C-2E9A-9087-7F7B-D5DE003C0778}"/>
          </ac:spMkLst>
        </pc:spChg>
      </pc:sldChg>
      <pc:sldChg chg="modSp">
        <pc:chgData name="Matt Brightwell" userId="S::matt.brightwell@121mininginvestment.com::e87e2e8a-c00f-4d5a-b52e-05abcccb24c9" providerId="AD" clId="Web-{30BE7093-9501-F96C-227F-CC5DBFB99FF2}" dt="2026-01-29T14:25:05.312" v="26" actId="20577"/>
        <pc:sldMkLst>
          <pc:docMk/>
          <pc:sldMk cId="335367858" sldId="257"/>
        </pc:sldMkLst>
        <pc:spChg chg="mod">
          <ac:chgData name="Matt Brightwell" userId="S::matt.brightwell@121mininginvestment.com::e87e2e8a-c00f-4d5a-b52e-05abcccb24c9" providerId="AD" clId="Web-{30BE7093-9501-F96C-227F-CC5DBFB99FF2}" dt="2026-01-29T14:25:05.312" v="26" actId="20577"/>
          <ac:spMkLst>
            <pc:docMk/>
            <pc:sldMk cId="335367858" sldId="257"/>
            <ac:spMk id="3" creationId="{38EA368B-CD6C-E545-378F-4F5F7BFEBC71}"/>
          </ac:spMkLst>
        </pc:spChg>
      </pc:sldChg>
      <pc:sldChg chg="addSp delSp modSp modCm">
        <pc:chgData name="Matt Brightwell" userId="S::matt.brightwell@121mininginvestment.com::e87e2e8a-c00f-4d5a-b52e-05abcccb24c9" providerId="AD" clId="Web-{30BE7093-9501-F96C-227F-CC5DBFB99FF2}" dt="2026-01-29T14:34:08.251" v="60"/>
        <pc:sldMkLst>
          <pc:docMk/>
          <pc:sldMk cId="1584941981" sldId="270"/>
        </pc:sldMkLst>
        <pc:spChg chg="mod">
          <ac:chgData name="Matt Brightwell" userId="S::matt.brightwell@121mininginvestment.com::e87e2e8a-c00f-4d5a-b52e-05abcccb24c9" providerId="AD" clId="Web-{30BE7093-9501-F96C-227F-CC5DBFB99FF2}" dt="2026-01-29T14:30:54.802" v="33" actId="1076"/>
          <ac:spMkLst>
            <pc:docMk/>
            <pc:sldMk cId="1584941981" sldId="270"/>
            <ac:spMk id="3" creationId="{C5483A98-3F69-2F97-3684-307D36F8CD92}"/>
          </ac:spMkLst>
        </pc:spChg>
        <pc:spChg chg="mod">
          <ac:chgData name="Matt Brightwell" userId="S::matt.brightwell@121mininginvestment.com::e87e2e8a-c00f-4d5a-b52e-05abcccb24c9" providerId="AD" clId="Web-{30BE7093-9501-F96C-227F-CC5DBFB99FF2}" dt="2026-01-29T14:31:22.383" v="43" actId="20577"/>
          <ac:spMkLst>
            <pc:docMk/>
            <pc:sldMk cId="1584941981" sldId="270"/>
            <ac:spMk id="11" creationId="{F2A2E1DD-239E-75F0-F05D-2119E8B525EA}"/>
          </ac:spMkLst>
        </pc:spChg>
        <pc:picChg chg="add mod">
          <ac:chgData name="Matt Brightwell" userId="S::matt.brightwell@121mininginvestment.com::e87e2e8a-c00f-4d5a-b52e-05abcccb24c9" providerId="AD" clId="Web-{30BE7093-9501-F96C-227F-CC5DBFB99FF2}" dt="2026-01-29T14:33:19.436" v="57" actId="1076"/>
          <ac:picMkLst>
            <pc:docMk/>
            <pc:sldMk cId="1584941981" sldId="270"/>
            <ac:picMk id="12" creationId="{D44D4A9E-B572-FEBB-86E2-3F43A9BC259C}"/>
          </ac:picMkLst>
        </pc:picChg>
        <pc:extLst>
          <p:ext xmlns:p="http://schemas.openxmlformats.org/presentationml/2006/main" uri="{D6D511B9-2390-475A-947B-AFAB55BFBCF1}">
            <pc226:cmChg xmlns:pc226="http://schemas.microsoft.com/office/powerpoint/2022/06/main/command" chg="mod">
              <pc226:chgData name="Matt Brightwell" userId="S::matt.brightwell@121mininginvestment.com::e87e2e8a-c00f-4d5a-b52e-05abcccb24c9" providerId="AD" clId="Web-{30BE7093-9501-F96C-227F-CC5DBFB99FF2}" dt="2026-01-29T14:30:41.942" v="30" actId="20577"/>
              <pc2:cmMkLst xmlns:pc2="http://schemas.microsoft.com/office/powerpoint/2019/9/main/command">
                <pc:docMk/>
                <pc:sldMk cId="1584941981" sldId="270"/>
                <pc2:cmMk id="{E999A92A-7E1C-4C51-B6AD-348AA8749608}"/>
              </pc2:cmMkLst>
            </pc226:cmChg>
          </p:ext>
        </pc:extLst>
      </pc:sldChg>
      <pc:sldChg chg="modSp modCm">
        <pc:chgData name="Matt Brightwell" userId="S::matt.brightwell@121mininginvestment.com::e87e2e8a-c00f-4d5a-b52e-05abcccb24c9" providerId="AD" clId="Web-{30BE7093-9501-F96C-227F-CC5DBFB99FF2}" dt="2026-01-29T14:50:06.712" v="261" actId="1076"/>
        <pc:sldMkLst>
          <pc:docMk/>
          <pc:sldMk cId="1831917083" sldId="271"/>
        </pc:sldMkLst>
        <pc:spChg chg="mod">
          <ac:chgData name="Matt Brightwell" userId="S::matt.brightwell@121mininginvestment.com::e87e2e8a-c00f-4d5a-b52e-05abcccb24c9" providerId="AD" clId="Web-{30BE7093-9501-F96C-227F-CC5DBFB99FF2}" dt="2026-01-29T14:36:35.662" v="62" actId="20577"/>
          <ac:spMkLst>
            <pc:docMk/>
            <pc:sldMk cId="1831917083" sldId="271"/>
            <ac:spMk id="4" creationId="{9EC8728F-1D22-41A2-8E96-840FFA58BAE0}"/>
          </ac:spMkLst>
        </pc:spChg>
        <pc:spChg chg="mod">
          <ac:chgData name="Matt Brightwell" userId="S::matt.brightwell@121mininginvestment.com::e87e2e8a-c00f-4d5a-b52e-05abcccb24c9" providerId="AD" clId="Web-{30BE7093-9501-F96C-227F-CC5DBFB99FF2}" dt="2026-01-29T14:40:04.479" v="90" actId="20577"/>
          <ac:spMkLst>
            <pc:docMk/>
            <pc:sldMk cId="1831917083" sldId="271"/>
            <ac:spMk id="5" creationId="{99D7EC6C-3CF5-4D53-BFD2-82A60B565BAB}"/>
          </ac:spMkLst>
        </pc:spChg>
        <pc:spChg chg="mod">
          <ac:chgData name="Matt Brightwell" userId="S::matt.brightwell@121mininginvestment.com::e87e2e8a-c00f-4d5a-b52e-05abcccb24c9" providerId="AD" clId="Web-{30BE7093-9501-F96C-227F-CC5DBFB99FF2}" dt="2026-01-29T14:44:04.139" v="175" actId="20577"/>
          <ac:spMkLst>
            <pc:docMk/>
            <pc:sldMk cId="1831917083" sldId="271"/>
            <ac:spMk id="11" creationId="{4F2E0F02-25D9-401F-8061-09403BE53A92}"/>
          </ac:spMkLst>
        </pc:spChg>
        <pc:spChg chg="mod">
          <ac:chgData name="Matt Brightwell" userId="S::matt.brightwell@121mininginvestment.com::e87e2e8a-c00f-4d5a-b52e-05abcccb24c9" providerId="AD" clId="Web-{30BE7093-9501-F96C-227F-CC5DBFB99FF2}" dt="2026-01-29T14:48:32.848" v="250" actId="20577"/>
          <ac:spMkLst>
            <pc:docMk/>
            <pc:sldMk cId="1831917083" sldId="271"/>
            <ac:spMk id="13" creationId="{8AAAD6C2-5F11-44D0-A9E6-173E5C885FEC}"/>
          </ac:spMkLst>
        </pc:spChg>
        <pc:spChg chg="mod">
          <ac:chgData name="Matt Brightwell" userId="S::matt.brightwell@121mininginvestment.com::e87e2e8a-c00f-4d5a-b52e-05abcccb24c9" providerId="AD" clId="Web-{30BE7093-9501-F96C-227F-CC5DBFB99FF2}" dt="2026-01-29T14:50:06.712" v="261" actId="1076"/>
          <ac:spMkLst>
            <pc:docMk/>
            <pc:sldMk cId="1831917083" sldId="271"/>
            <ac:spMk id="14" creationId="{164C93C1-C517-409B-8B7C-0563157AF04F}"/>
          </ac:spMkLst>
        </pc:spChg>
        <pc:spChg chg="mod">
          <ac:chgData name="Matt Brightwell" userId="S::matt.brightwell@121mininginvestment.com::e87e2e8a-c00f-4d5a-b52e-05abcccb24c9" providerId="AD" clId="Web-{30BE7093-9501-F96C-227F-CC5DBFB99FF2}" dt="2026-01-29T14:48:54.474" v="252" actId="20577"/>
          <ac:spMkLst>
            <pc:docMk/>
            <pc:sldMk cId="1831917083" sldId="271"/>
            <ac:spMk id="20" creationId="{150C56EF-46BE-4D6D-9356-5A1D1A8421F7}"/>
          </ac:spMkLst>
        </pc:spChg>
        <pc:spChg chg="mod">
          <ac:chgData name="Matt Brightwell" userId="S::matt.brightwell@121mininginvestment.com::e87e2e8a-c00f-4d5a-b52e-05abcccb24c9" providerId="AD" clId="Web-{30BE7093-9501-F96C-227F-CC5DBFB99FF2}" dt="2026-01-29T14:40:42.980" v="99" actId="20577"/>
          <ac:spMkLst>
            <pc:docMk/>
            <pc:sldMk cId="1831917083" sldId="271"/>
            <ac:spMk id="21" creationId="{3A6EC52D-4325-4C72-B436-7FC8870C591F}"/>
          </ac:spMkLst>
        </pc:spChg>
        <pc:extLst>
          <p:ext xmlns:p="http://schemas.openxmlformats.org/presentationml/2006/main" uri="{D6D511B9-2390-475A-947B-AFAB55BFBCF1}">
            <pc226:cmChg xmlns:pc226="http://schemas.microsoft.com/office/powerpoint/2022/06/main/command" chg="mod">
              <pc226:chgData name="Matt Brightwell" userId="S::matt.brightwell@121mininginvestment.com::e87e2e8a-c00f-4d5a-b52e-05abcccb24c9" providerId="AD" clId="Web-{30BE7093-9501-F96C-227F-CC5DBFB99FF2}" dt="2026-01-29T14:48:54.474" v="252" actId="20577"/>
              <pc2:cmMkLst xmlns:pc2="http://schemas.microsoft.com/office/powerpoint/2019/9/main/command">
                <pc:docMk/>
                <pc:sldMk cId="1831917083" sldId="271"/>
                <pc2:cmMk id="{363E003A-CBB7-4490-9E3B-1C3B467AC51A}"/>
              </pc2:cmMkLst>
            </pc226:cmChg>
          </p:ext>
        </pc:extLst>
      </pc:sldChg>
      <pc:sldChg chg="modSp">
        <pc:chgData name="Matt Brightwell" userId="S::matt.brightwell@121mininginvestment.com::e87e2e8a-c00f-4d5a-b52e-05abcccb24c9" providerId="AD" clId="Web-{30BE7093-9501-F96C-227F-CC5DBFB99FF2}" dt="2026-01-29T15:06:57.144" v="511" actId="20577"/>
        <pc:sldMkLst>
          <pc:docMk/>
          <pc:sldMk cId="532516181" sldId="272"/>
        </pc:sldMkLst>
        <pc:spChg chg="mod">
          <ac:chgData name="Matt Brightwell" userId="S::matt.brightwell@121mininginvestment.com::e87e2e8a-c00f-4d5a-b52e-05abcccb24c9" providerId="AD" clId="Web-{30BE7093-9501-F96C-227F-CC5DBFB99FF2}" dt="2026-01-29T14:55:08.268" v="301" actId="20577"/>
          <ac:spMkLst>
            <pc:docMk/>
            <pc:sldMk cId="532516181" sldId="272"/>
            <ac:spMk id="14" creationId="{BFE8E819-B365-417C-B656-9837029D850C}"/>
          </ac:spMkLst>
        </pc:spChg>
        <pc:spChg chg="mod">
          <ac:chgData name="Matt Brightwell" userId="S::matt.brightwell@121mininginvestment.com::e87e2e8a-c00f-4d5a-b52e-05abcccb24c9" providerId="AD" clId="Web-{30BE7093-9501-F96C-227F-CC5DBFB99FF2}" dt="2026-01-29T14:57:20.896" v="393" actId="20577"/>
          <ac:spMkLst>
            <pc:docMk/>
            <pc:sldMk cId="532516181" sldId="272"/>
            <ac:spMk id="15" creationId="{7C4D3F5F-5C87-44E5-9F93-1FF8EECD6752}"/>
          </ac:spMkLst>
        </pc:spChg>
        <pc:spChg chg="mod">
          <ac:chgData name="Matt Brightwell" userId="S::matt.brightwell@121mininginvestment.com::e87e2e8a-c00f-4d5a-b52e-05abcccb24c9" providerId="AD" clId="Web-{30BE7093-9501-F96C-227F-CC5DBFB99FF2}" dt="2026-01-29T14:58:57.710" v="395" actId="20577"/>
          <ac:spMkLst>
            <pc:docMk/>
            <pc:sldMk cId="532516181" sldId="272"/>
            <ac:spMk id="17" creationId="{36170488-6766-4459-B2E2-A266A98F0CA8}"/>
          </ac:spMkLst>
        </pc:spChg>
        <pc:spChg chg="mod">
          <ac:chgData name="Matt Brightwell" userId="S::matt.brightwell@121mininginvestment.com::e87e2e8a-c00f-4d5a-b52e-05abcccb24c9" providerId="AD" clId="Web-{30BE7093-9501-F96C-227F-CC5DBFB99FF2}" dt="2026-01-29T15:00:25.523" v="431" actId="20577"/>
          <ac:spMkLst>
            <pc:docMk/>
            <pc:sldMk cId="532516181" sldId="272"/>
            <ac:spMk id="20" creationId="{853E2C27-76EC-4B91-9A67-B94A593F304D}"/>
          </ac:spMkLst>
        </pc:spChg>
        <pc:spChg chg="mod">
          <ac:chgData name="Matt Brightwell" userId="S::matt.brightwell@121mininginvestment.com::e87e2e8a-c00f-4d5a-b52e-05abcccb24c9" providerId="AD" clId="Web-{30BE7093-9501-F96C-227F-CC5DBFB99FF2}" dt="2026-01-29T15:06:57.144" v="511" actId="20577"/>
          <ac:spMkLst>
            <pc:docMk/>
            <pc:sldMk cId="532516181" sldId="272"/>
            <ac:spMk id="22" creationId="{A4993015-2526-4B96-A9AF-C13E4B94FD18}"/>
          </ac:spMkLst>
        </pc:spChg>
      </pc:sldChg>
      <pc:sldChg chg="modSp">
        <pc:chgData name="Matt Brightwell" userId="S::matt.brightwell@121mininginvestment.com::e87e2e8a-c00f-4d5a-b52e-05abcccb24c9" providerId="AD" clId="Web-{30BE7093-9501-F96C-227F-CC5DBFB99FF2}" dt="2026-01-29T15:08:24.695" v="523" actId="20577"/>
        <pc:sldMkLst>
          <pc:docMk/>
          <pc:sldMk cId="3341597597" sldId="274"/>
        </pc:sldMkLst>
        <pc:spChg chg="mod">
          <ac:chgData name="Matt Brightwell" userId="S::matt.brightwell@121mininginvestment.com::e87e2e8a-c00f-4d5a-b52e-05abcccb24c9" providerId="AD" clId="Web-{30BE7093-9501-F96C-227F-CC5DBFB99FF2}" dt="2026-01-29T15:08:24.695" v="523" actId="20577"/>
          <ac:spMkLst>
            <pc:docMk/>
            <pc:sldMk cId="3341597597" sldId="274"/>
            <ac:spMk id="4" creationId="{B1D7C038-849D-4CF0-BCE8-F0C7738589FF}"/>
          </ac:spMkLst>
        </pc:spChg>
      </pc:sldChg>
      <pc:sldChg chg="modSp">
        <pc:chgData name="Matt Brightwell" userId="S::matt.brightwell@121mininginvestment.com::e87e2e8a-c00f-4d5a-b52e-05abcccb24c9" providerId="AD" clId="Web-{30BE7093-9501-F96C-227F-CC5DBFB99FF2}" dt="2026-01-29T15:14:20.996" v="571" actId="14100"/>
        <pc:sldMkLst>
          <pc:docMk/>
          <pc:sldMk cId="2465303221" sldId="275"/>
        </pc:sldMkLst>
        <pc:spChg chg="mod">
          <ac:chgData name="Matt Brightwell" userId="S::matt.brightwell@121mininginvestment.com::e87e2e8a-c00f-4d5a-b52e-05abcccb24c9" providerId="AD" clId="Web-{30BE7093-9501-F96C-227F-CC5DBFB99FF2}" dt="2026-01-29T15:12:27.671" v="534" actId="20577"/>
          <ac:spMkLst>
            <pc:docMk/>
            <pc:sldMk cId="2465303221" sldId="275"/>
            <ac:spMk id="5" creationId="{3F99C335-432A-4459-8C13-AFBC58862BC8}"/>
          </ac:spMkLst>
        </pc:spChg>
        <pc:spChg chg="mod">
          <ac:chgData name="Matt Brightwell" userId="S::matt.brightwell@121mininginvestment.com::e87e2e8a-c00f-4d5a-b52e-05abcccb24c9" providerId="AD" clId="Web-{30BE7093-9501-F96C-227F-CC5DBFB99FF2}" dt="2026-01-29T15:14:20.996" v="571" actId="14100"/>
          <ac:spMkLst>
            <pc:docMk/>
            <pc:sldMk cId="2465303221" sldId="275"/>
            <ac:spMk id="6" creationId="{177E0235-F721-485C-8D89-B192EA2BB71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Users\louis.bullen\Downloads\Investor%20Stats%202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louis.bullen\Downloads\Investor%20Stats%202025.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louis.bullen\Downloads\Investor%20Stats%202025.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
                <a:ea typeface="+mn-ea"/>
                <a:cs typeface="+mn-cs"/>
              </a:defRPr>
            </a:pPr>
            <a:r>
              <a:rPr lang="en-GB" sz="1200">
                <a:latin typeface=""/>
              </a:rPr>
              <a:t>Typical Investment Approach</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
              <a:ea typeface="+mn-ea"/>
              <a:cs typeface="+mn-cs"/>
            </a:defRPr>
          </a:pPr>
          <a:endParaRPr lang="en-US"/>
        </a:p>
      </c:txPr>
    </c:title>
    <c:autoTitleDeleted val="0"/>
    <c:plotArea>
      <c:layout/>
      <c:barChart>
        <c:barDir val="bar"/>
        <c:grouping val="clustered"/>
        <c:varyColors val="0"/>
        <c:ser>
          <c:idx val="0"/>
          <c:order val="0"/>
          <c:spPr>
            <a:solidFill>
              <a:srgbClr val="EE8B21"/>
            </a:solidFill>
            <a:ln>
              <a:noFill/>
            </a:ln>
            <a:effectLst/>
          </c:spPr>
          <c:invertIfNegative val="0"/>
          <c:cat>
            <c:strRef>
              <c:f>'typical investment approach'!$A$3:$A$11</c:f>
              <c:strCache>
                <c:ptCount val="9"/>
                <c:pt idx="0">
                  <c:v>Private Placement</c:v>
                </c:pt>
                <c:pt idx="1">
                  <c:v>On market equity</c:v>
                </c:pt>
                <c:pt idx="2">
                  <c:v>JV</c:v>
                </c:pt>
                <c:pt idx="3">
                  <c:v>PE</c:v>
                </c:pt>
                <c:pt idx="4">
                  <c:v>Acquisitions</c:v>
                </c:pt>
                <c:pt idx="5">
                  <c:v>Debt</c:v>
                </c:pt>
                <c:pt idx="6">
                  <c:v>Offtake</c:v>
                </c:pt>
                <c:pt idx="7">
                  <c:v>Royalty/Streaming</c:v>
                </c:pt>
                <c:pt idx="8">
                  <c:v>Others</c:v>
                </c:pt>
              </c:strCache>
            </c:strRef>
          </c:cat>
          <c:val>
            <c:numRef>
              <c:f>'typical investment approach'!$C$3:$C$11</c:f>
              <c:numCache>
                <c:formatCode>0%</c:formatCode>
                <c:ptCount val="9"/>
                <c:pt idx="0">
                  <c:v>0.18103448275862069</c:v>
                </c:pt>
                <c:pt idx="1">
                  <c:v>0.16954022988505746</c:v>
                </c:pt>
                <c:pt idx="2">
                  <c:v>0.13013136288998359</c:v>
                </c:pt>
                <c:pt idx="3">
                  <c:v>0.11432676518883415</c:v>
                </c:pt>
                <c:pt idx="4">
                  <c:v>0.11268472906403941</c:v>
                </c:pt>
                <c:pt idx="5">
                  <c:v>0.10960591133004927</c:v>
                </c:pt>
                <c:pt idx="6">
                  <c:v>9.3390804597701146E-2</c:v>
                </c:pt>
                <c:pt idx="7">
                  <c:v>8.0870279146141213E-2</c:v>
                </c:pt>
                <c:pt idx="8">
                  <c:v>8.4154351395730707E-3</c:v>
                </c:pt>
              </c:numCache>
            </c:numRef>
          </c:val>
          <c:extLst>
            <c:ext xmlns:c16="http://schemas.microsoft.com/office/drawing/2014/chart" uri="{C3380CC4-5D6E-409C-BE32-E72D297353CC}">
              <c16:uniqueId val="{00000000-1002-4A48-ABC0-D0C72AC42562}"/>
            </c:ext>
          </c:extLst>
        </c:ser>
        <c:dLbls>
          <c:showLegendKey val="0"/>
          <c:showVal val="0"/>
          <c:showCatName val="0"/>
          <c:showSerName val="0"/>
          <c:showPercent val="0"/>
          <c:showBubbleSize val="0"/>
        </c:dLbls>
        <c:gapWidth val="92"/>
        <c:axId val="1173615280"/>
        <c:axId val="1173613360"/>
      </c:barChart>
      <c:catAx>
        <c:axId val="1173615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
                <a:ea typeface="+mn-ea"/>
                <a:cs typeface="+mn-cs"/>
              </a:defRPr>
            </a:pPr>
            <a:endParaRPr lang="en-US"/>
          </a:p>
        </c:txPr>
        <c:crossAx val="1173613360"/>
        <c:crosses val="autoZero"/>
        <c:auto val="1"/>
        <c:lblAlgn val="ctr"/>
        <c:lblOffset val="100"/>
        <c:noMultiLvlLbl val="0"/>
      </c:catAx>
      <c:valAx>
        <c:axId val="11736133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
                <a:ea typeface="+mn-ea"/>
                <a:cs typeface="+mn-cs"/>
              </a:defRPr>
            </a:pPr>
            <a:endParaRPr lang="en-US"/>
          </a:p>
        </c:txPr>
        <c:crossAx val="1173615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b="1">
          <a:latin typeface=""/>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
                <a:ea typeface="+mn-ea"/>
                <a:cs typeface="+mn-cs"/>
              </a:defRPr>
            </a:pPr>
            <a:r>
              <a:rPr lang="en-GB" sz="1200" b="1" i="0" u="none" strike="noStrike">
                <a:effectLst/>
              </a:rPr>
              <a:t>Assets Under Management</a:t>
            </a:r>
            <a:r>
              <a:rPr lang="en-GB" sz="1200">
                <a:effectLst/>
              </a:rPr>
              <a:t> </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
              <a:ea typeface="+mn-ea"/>
              <a:cs typeface="+mn-cs"/>
            </a:defRPr>
          </a:pPr>
          <a:endParaRPr lang="en-US"/>
        </a:p>
      </c:txPr>
    </c:title>
    <c:autoTitleDeleted val="0"/>
    <c:plotArea>
      <c:layout/>
      <c:barChart>
        <c:barDir val="bar"/>
        <c:grouping val="clustered"/>
        <c:varyColors val="0"/>
        <c:ser>
          <c:idx val="0"/>
          <c:order val="0"/>
          <c:spPr>
            <a:solidFill>
              <a:srgbClr val="EE8B21"/>
            </a:solidFill>
            <a:ln>
              <a:noFill/>
            </a:ln>
            <a:effectLst/>
          </c:spPr>
          <c:invertIfNegative val="0"/>
          <c:cat>
            <c:strRef>
              <c:f>'Assets under management'!$A$3:$A$7</c:f>
              <c:strCache>
                <c:ptCount val="5"/>
                <c:pt idx="0">
                  <c:v>Under US$5m</c:v>
                </c:pt>
                <c:pt idx="1">
                  <c:v>US$5m-50m</c:v>
                </c:pt>
                <c:pt idx="2">
                  <c:v>US$50m-250m</c:v>
                </c:pt>
                <c:pt idx="3">
                  <c:v>US$250m-500m</c:v>
                </c:pt>
                <c:pt idx="4">
                  <c:v>US$500m plus</c:v>
                </c:pt>
              </c:strCache>
            </c:strRef>
          </c:cat>
          <c:val>
            <c:numRef>
              <c:f>'Assets under management'!$C$3:$C$7</c:f>
              <c:numCache>
                <c:formatCode>0%</c:formatCode>
                <c:ptCount val="5"/>
                <c:pt idx="0">
                  <c:v>0.1376</c:v>
                </c:pt>
                <c:pt idx="1">
                  <c:v>0.2888</c:v>
                </c:pt>
                <c:pt idx="2">
                  <c:v>0.18079999999999999</c:v>
                </c:pt>
                <c:pt idx="3">
                  <c:v>7.5200000000000003E-2</c:v>
                </c:pt>
                <c:pt idx="4">
                  <c:v>0.31759999999999999</c:v>
                </c:pt>
              </c:numCache>
            </c:numRef>
          </c:val>
          <c:extLst>
            <c:ext xmlns:c16="http://schemas.microsoft.com/office/drawing/2014/chart" uri="{C3380CC4-5D6E-409C-BE32-E72D297353CC}">
              <c16:uniqueId val="{00000000-9673-034A-83D0-E2AE8906CAFE}"/>
            </c:ext>
          </c:extLst>
        </c:ser>
        <c:dLbls>
          <c:showLegendKey val="0"/>
          <c:showVal val="0"/>
          <c:showCatName val="0"/>
          <c:showSerName val="0"/>
          <c:showPercent val="0"/>
          <c:showBubbleSize val="0"/>
        </c:dLbls>
        <c:gapWidth val="92"/>
        <c:axId val="1173615280"/>
        <c:axId val="1173613360"/>
      </c:barChart>
      <c:catAx>
        <c:axId val="1173615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
                <a:ea typeface="+mn-ea"/>
                <a:cs typeface="+mn-cs"/>
              </a:defRPr>
            </a:pPr>
            <a:endParaRPr lang="en-US"/>
          </a:p>
        </c:txPr>
        <c:crossAx val="1173613360"/>
        <c:crosses val="autoZero"/>
        <c:auto val="1"/>
        <c:lblAlgn val="ctr"/>
        <c:lblOffset val="100"/>
        <c:noMultiLvlLbl val="0"/>
      </c:catAx>
      <c:valAx>
        <c:axId val="11736133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
                <a:ea typeface="+mn-ea"/>
                <a:cs typeface="+mn-cs"/>
              </a:defRPr>
            </a:pPr>
            <a:endParaRPr lang="en-US"/>
          </a:p>
        </c:txPr>
        <c:crossAx val="1173615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b="1">
          <a:latin typeface=""/>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
                <a:ea typeface="+mn-ea"/>
                <a:cs typeface="+mn-cs"/>
              </a:defRPr>
            </a:pPr>
            <a:r>
              <a:rPr lang="en-GB" sz="1200" b="1">
                <a:latin typeface=""/>
              </a:rPr>
              <a:t>Typical Investment Size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
              <a:ea typeface="+mn-ea"/>
              <a:cs typeface="+mn-cs"/>
            </a:defRPr>
          </a:pPr>
          <a:endParaRPr lang="en-US"/>
        </a:p>
      </c:txPr>
    </c:title>
    <c:autoTitleDeleted val="0"/>
    <c:plotArea>
      <c:layout/>
      <c:barChart>
        <c:barDir val="bar"/>
        <c:grouping val="clustered"/>
        <c:varyColors val="0"/>
        <c:ser>
          <c:idx val="0"/>
          <c:order val="0"/>
          <c:spPr>
            <a:solidFill>
              <a:srgbClr val="EE8B21"/>
            </a:solidFill>
            <a:ln>
              <a:noFill/>
            </a:ln>
            <a:effectLst/>
          </c:spPr>
          <c:invertIfNegative val="0"/>
          <c:cat>
            <c:strRef>
              <c:f>'typical investment size'!$A$3:$A$7</c:f>
              <c:strCache>
                <c:ptCount val="5"/>
                <c:pt idx="0">
                  <c:v>Under US$1m</c:v>
                </c:pt>
                <c:pt idx="1">
                  <c:v>US$1m-10m</c:v>
                </c:pt>
                <c:pt idx="2">
                  <c:v>US$10m-50m</c:v>
                </c:pt>
                <c:pt idx="3">
                  <c:v>US$50m-100m</c:v>
                </c:pt>
                <c:pt idx="4">
                  <c:v>Over US$100m</c:v>
                </c:pt>
              </c:strCache>
            </c:strRef>
          </c:cat>
          <c:val>
            <c:numRef>
              <c:f>'typical investment size'!$C$3:$C$7</c:f>
              <c:numCache>
                <c:formatCode>0%</c:formatCode>
                <c:ptCount val="5"/>
                <c:pt idx="0">
                  <c:v>0.24028776978417266</c:v>
                </c:pt>
                <c:pt idx="1">
                  <c:v>0.32374100719424459</c:v>
                </c:pt>
                <c:pt idx="2">
                  <c:v>0.21007194244604316</c:v>
                </c:pt>
                <c:pt idx="3">
                  <c:v>0.12589928057553956</c:v>
                </c:pt>
                <c:pt idx="4">
                  <c:v>0.1</c:v>
                </c:pt>
              </c:numCache>
            </c:numRef>
          </c:val>
          <c:extLst>
            <c:ext xmlns:c16="http://schemas.microsoft.com/office/drawing/2014/chart" uri="{C3380CC4-5D6E-409C-BE32-E72D297353CC}">
              <c16:uniqueId val="{00000000-C99E-AF4D-9579-20633C0E985D}"/>
            </c:ext>
          </c:extLst>
        </c:ser>
        <c:dLbls>
          <c:showLegendKey val="0"/>
          <c:showVal val="0"/>
          <c:showCatName val="0"/>
          <c:showSerName val="0"/>
          <c:showPercent val="0"/>
          <c:showBubbleSize val="0"/>
        </c:dLbls>
        <c:gapWidth val="92"/>
        <c:axId val="1173615280"/>
        <c:axId val="1173613360"/>
      </c:barChart>
      <c:catAx>
        <c:axId val="11736152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
                <a:ea typeface="+mn-ea"/>
                <a:cs typeface="+mn-cs"/>
              </a:defRPr>
            </a:pPr>
            <a:endParaRPr lang="en-US"/>
          </a:p>
        </c:txPr>
        <c:crossAx val="1173613360"/>
        <c:crosses val="autoZero"/>
        <c:auto val="1"/>
        <c:lblAlgn val="ctr"/>
        <c:lblOffset val="100"/>
        <c:noMultiLvlLbl val="0"/>
      </c:catAx>
      <c:valAx>
        <c:axId val="117361336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
                <a:ea typeface="+mn-ea"/>
                <a:cs typeface="+mn-cs"/>
              </a:defRPr>
            </a:pPr>
            <a:endParaRPr lang="en-US"/>
          </a:p>
        </c:txPr>
        <c:crossAx val="117361528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w="9525" cap="flat" cmpd="sng" algn="ctr">
      <a:noFill/>
      <a:round/>
    </a:ln>
    <a:effectLst/>
  </c:spPr>
  <c:txPr>
    <a:bodyPr/>
    <a:lstStyle/>
    <a:p>
      <a:pPr>
        <a:defRPr>
          <a:latin typeface=""/>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0_11D274D9.xml><?xml version="1.0" encoding="utf-8"?>
<p188:cmLst xmlns:a="http://schemas.openxmlformats.org/drawingml/2006/main" xmlns:r="http://schemas.openxmlformats.org/officeDocument/2006/relationships" xmlns:p188="http://schemas.microsoft.com/office/powerpoint/2018/8/main">
  <p188:cm id="{3E3D3733-A8C6-4A0D-AFF0-F9FB5D8456A5}" authorId="{DE306786-6E92-8F80-62AB-D348581D5CA8}" status="resolved" created="2026-01-20T14:38:21.585" complete="100000">
    <ac:deMkLst xmlns:ac="http://schemas.microsoft.com/office/drawing/2013/main/command">
      <pc:docMk xmlns:pc="http://schemas.microsoft.com/office/powerpoint/2013/main/command"/>
      <pc:sldMk xmlns:pc="http://schemas.microsoft.com/office/powerpoint/2013/main/command" cId="299005145" sldId="256"/>
      <ac:spMk id="6" creationId="{C946A8B4-6526-F912-7F83-FB8884807A84}"/>
    </ac:deMkLst>
    <p188:txBody>
      <a:bodyPr/>
      <a:lstStyle/>
      <a:p>
        <a:r>
          <a:rPr lang="en-GB"/>
          <a:t>Add copy</a:t>
        </a:r>
      </a:p>
    </p188:txBody>
  </p188:cm>
  <p188:cm id="{92E99088-FB70-4817-A795-9F1C40741868}" authorId="{DE306786-6E92-8F80-62AB-D348581D5CA8}" status="resolved" created="2026-01-20T14:39:43.758" complete="100000">
    <ac:deMkLst xmlns:ac="http://schemas.microsoft.com/office/drawing/2013/main/command">
      <pc:docMk xmlns:pc="http://schemas.microsoft.com/office/powerpoint/2013/main/command"/>
      <pc:sldMk xmlns:pc="http://schemas.microsoft.com/office/powerpoint/2013/main/command" cId="299005145" sldId="256"/>
      <ac:spMk id="9" creationId="{EB0E6AF2-BC29-F8D3-F7A6-808252DB3DFF}"/>
    </ac:deMkLst>
    <p188:txBody>
      <a:bodyPr/>
      <a:lstStyle/>
      <a:p>
        <a:r>
          <a:rPr lang="en-GB"/>
          <a:t>Add header</a:t>
        </a:r>
      </a:p>
    </p188:txBody>
  </p188:cm>
  <p188:cm id="{3B064CAA-F6D7-4B46-B79E-05B2DE8EF3A5}" authorId="{DE306786-6E92-8F80-62AB-D348581D5CA8}" status="resolved" created="2026-01-20T14:41:58.921" startDate="2026-01-20T14:41:58.921" dueDate="2026-01-20T14:41:58.921" assignedTo="{9967BD82-DAD8-A335-706E-9B0ADFBE7217}" complete="100000" title="@Jen Earle - can you recommend an image?">
    <ac:deMkLst xmlns:ac="http://schemas.microsoft.com/office/drawing/2013/main/command">
      <pc:docMk xmlns:pc="http://schemas.microsoft.com/office/powerpoint/2013/main/command"/>
      <pc:sldMk xmlns:pc="http://schemas.microsoft.com/office/powerpoint/2013/main/command" cId="299005145" sldId="256"/>
      <ac:spMk id="83" creationId="{056D597B-6404-4DF3-B277-3EFE2B86C9DA}"/>
    </ac:deMkLst>
    <p188:replyLst>
      <p188:reply id="{F22AEDFF-E9DF-4082-AF17-FA174739D69A}" authorId="{81DEC99F-759D-680B-26F1-BA4137D84186}" created="2026-01-20T15:15:52.112">
        <p188:txBody>
          <a:bodyPr/>
          <a:lstStyle/>
          <a:p>
            <a:r>
              <a:rPr lang="en-GB"/>
              <a:t>[@Anna Michniewicz]  [@Akina Tse]  could you find a good image of a client at an event or networking?</a:t>
            </a:r>
          </a:p>
        </p188:txBody>
      </p188:reply>
      <p188:reply id="{8E3F9046-8AAA-4231-BA8A-89ADE9641E10}" authorId="{DE306786-6E92-8F80-62AB-D348581D5CA8}" created="2026-01-20T15:35:52.671">
        <p188:txBody>
          <a:bodyPr/>
          <a:lstStyle/>
          <a:p>
            <a:r>
              <a:rPr lang="en-GB"/>
              <a:t>https://www.dropbox.com/scl/fo/w6zerxpq7fms82i88tvn7/AAsff1nHr0yEFsfj25eWodE/NY%202025%20(9-10%20June)/Photography/Day%202%20-%20Favs/fav-bySirinSamman-6012.jpg?rlkey=uvtii0vcrurtvzc4msqiqknqb&amp;st=lqvjda1d&amp;dl=0</a:t>
            </a:r>
          </a:p>
        </p188:txBody>
      </p188:reply>
      <p188:reply id="{B2FB0746-9AE5-4058-B5EE-73F0C6C4C7A7}" authorId="{DE306786-6E92-8F80-62AB-D348581D5CA8}" created="2026-01-20T15:42:52.350">
        <p188:txBody>
          <a:bodyPr/>
          <a:lstStyle/>
          <a:p>
            <a:r>
              <a:rPr lang="en-GB"/>
              <a:t>this london one is cool &gt; https://www.dropbox.com/scl/fo/w6zerxpq7fms82i88tvn7/AKYow5u2Mll19ORdhO4ESYQ/London%202025%20(Nov)/Complete%20Edit/1-2-1_2025_HARVEY_WILLIAMS_FAIRLEY_0B2A8206.jpg?rlkey=uvtii0vcrurtvzc4msqiqknqb&amp;st=8upfzecq&amp;dl=0</a:t>
            </a:r>
          </a:p>
        </p188:txBody>
      </p188:reply>
      <p188:reply id="{9A22C7E5-764D-46B1-A905-5655C7D29EA8}" authorId="{DF952455-CFBD-FA16-B1AE-6F9E8A5BD44B}" created="2026-01-21T05:41:15.821">
        <p188:txBody>
          <a:bodyPr/>
          <a:lstStyle/>
          <a:p>
            <a:r>
              <a:rPr lang="en-GB"/>
              <a:t>In addition to the images Anna's sent via our Teams chat, here are some images of our clients in meetings or networking. There is one of a client doing an Assay interview for some diversity:
https://drive.google.com/file/d/1cJjc1fJz1hGDSlg9oZMjkcvzrik2DZq9/view?usp=drive_link
https://drive.google.com/file/d/1N2dHciFsmEMv1W_IuSszxN6PZLETaZzl/view?usp=drive_link
https://www.dropbox.com/scl/fo/muig1m8bywbxu7gtqgmvr/ACM3_kulKcAS8Ek7a10r3Oc/2025/New%20York%20Jun%202025/Day%202/Day%202%20-%20Rest-part-1/Day%202%20-%20Rest-part-1/restselect-bySirinSamman-5850.jpg?rlkey=fek5jx7h3118g6eo9f6ftj9lv&amp;dl=0
https://drive.google.com/file/d/1jvadzA0_4ArlWtj-7-6xFLP4TMcMopus/view?usp=drive_link
https://www.dropbox.com/scl/fo/muig1m8bywbxu7gtqgmvr/ABpXN0iv1pCZFDLtkmxevaY/2025/Dubai%20Nov%202025/121%20Mining/4S0A4289.jpg?rlkey=fek5jx7h3118g6eo9f6ftj9lv&amp;dl=0
https://www.dropbox.com/scl/fo/muig1m8bywbxu7gtqgmvr/AO4jFNrMHT3ArHxJ4xzuTaI/2025/Dubai%20Nov%202025/TV%20Interviews/4S0A4064.jpg?rlkey=fek5jx7h3118g6eo9f6ftj9lv&amp;dl=0
https://www.dropbox.com/scl/fo/muig1m8bywbxu7gtqgmvr/AF73__GScnaLzVXDxEal64U/2025/New%20York%20Jun%202025/Day%202/Day%202%20-%20Rest-part-1/Day%202%20-%20Rest-part-1/restselect-bySirinSamman-7715.jpg?rlkey=fek5jx7h3118g6eo9f6ftj9lv&amp;dl=0</a:t>
            </a:r>
          </a:p>
        </p188:txBody>
      </p188:reply>
    </p188:replyLst>
    <p188:txBody>
      <a:bodyPr/>
      <a:lstStyle/>
      <a:p>
        <a:r>
          <a:rPr lang="en-GB"/>
          <a:t>[@Jen Earle] - can you recommend an image?</a:t>
        </a:r>
      </a:p>
    </p188:txBody>
    <p188:extLst>
      <p:ext xmlns:p="http://schemas.openxmlformats.org/presentationml/2006/main" uri="{5BB2D875-25FF-4072-B9AC-8F64D62656EB}">
        <p228:taskDetails xmlns:p228="http://schemas.microsoft.com/office/powerpoint/2022/08/main">
          <p228:history>
            <p228:event time="2026-01-20T14:41:58.921" id="{CC77A8E9-7B39-4B42-8C9C-68359140BC58}">
              <p228:atrbtn authorId="{DE306786-6E92-8F80-62AB-D348581D5CA8}"/>
              <p228:anchr>
                <p228:comment id="{3B064CAA-F6D7-4B46-B79E-05B2DE8EF3A5}"/>
              </p228:anchr>
              <p228:add/>
            </p228:event>
            <p228:event time="2026-01-20T14:41:58.921" id="{9B70FFB5-2F52-4617-B783-6DD83165CE71}">
              <p228:atrbtn authorId="{DE306786-6E92-8F80-62AB-D348581D5CA8}"/>
              <p228:anchr>
                <p228:comment id="{3B064CAA-F6D7-4B46-B79E-05B2DE8EF3A5}"/>
              </p228:anchr>
              <p228:asgn authorId="{9967BD82-DAD8-A335-706E-9B0ADFBE7217}"/>
            </p228:event>
            <p228:event time="2026-01-20T14:41:58.921" id="{6798E640-E0FF-4958-A524-6D5139F885E9}">
              <p228:atrbtn authorId="{DE306786-6E92-8F80-62AB-D348581D5CA8}"/>
              <p228:anchr>
                <p228:comment id="{3B064CAA-F6D7-4B46-B79E-05B2DE8EF3A5}"/>
              </p228:anchr>
              <p228:title val="@Jen Earle - can you recommend an image?"/>
            </p228:event>
            <p228:event time="2026-01-20T14:41:58.921" id="{BA38953B-FBF6-453C-8050-2A82D8FAAEF2}">
              <p228:atrbtn authorId="{DE306786-6E92-8F80-62AB-D348581D5CA8}"/>
              <p228:anchr>
                <p228:comment id="{3B064CAA-F6D7-4B46-B79E-05B2DE8EF3A5}"/>
              </p228:anchr>
              <p228:date stDt="2026-01-20T14:41:58.921" endDt="2026-01-20T14:41:58.921"/>
            </p228:event>
            <p228:event time="2026-01-22T16:22:12.514" id="{5D1C1C7D-6908-6A49-B40A-E19CFDBE445D}">
              <p228:atrbtn authorId="{546ABDDE-4D7C-A919-018D-0F85121EF92A}"/>
              <p228:anchr>
                <p228:comment id="{00000000-0000-0000-0000-000000000000}"/>
              </p228:anchr>
              <p228:pcntCmplt val="100000"/>
            </p228:event>
          </p228:history>
        </p228:taskDetails>
      </p:ext>
    </p188:extLst>
  </p188:cm>
  <p188:cm id="{3B760C1B-5A37-4AF6-BC9A-51447FC9BF1E}" authorId="{DE306786-6E92-8F80-62AB-D348581D5CA8}" status="resolved" created="2026-01-29T14:09:20.928" startDate="2026-01-29T14:09:20.928" dueDate="2026-01-29T14:09:20.928" assignedTo="{6B3C3B3C-A225-EB21-1C31-E5577328FAB9}" complete="100000" title="@Louis Bullen - please can you white copy this so text is in white?">
    <ac:deMkLst xmlns:ac="http://schemas.microsoft.com/office/drawing/2013/main/command">
      <pc:docMk xmlns:pc="http://schemas.microsoft.com/office/powerpoint/2013/main/command"/>
      <pc:sldMk xmlns:pc="http://schemas.microsoft.com/office/powerpoint/2013/main/command" cId="299005145" sldId="256"/>
      <ac:spMk id="9" creationId="{EB0E6AF2-BC29-F8D3-F7A6-808252DB3DFF}"/>
    </ac:deMkLst>
    <p188:txBody>
      <a:bodyPr/>
      <a:lstStyle/>
      <a:p>
        <a:r>
          <a:rPr lang="en-GB"/>
          <a:t>[@Louis Bullen] - please can you white copy this so text is in white?</a:t>
        </a:r>
      </a:p>
    </p188:txBody>
    <p188:extLst>
      <p:ext xmlns:p="http://schemas.openxmlformats.org/presentationml/2006/main" uri="{5BB2D875-25FF-4072-B9AC-8F64D62656EB}">
        <p228:taskDetails xmlns:p228="http://schemas.microsoft.com/office/powerpoint/2022/08/main">
          <p228:history>
            <p228:event time="2026-01-29T14:09:20.928" id="{2AC4044A-9AB5-40D9-967E-7F0DEEAD6D2A}">
              <p228:atrbtn authorId="{DE306786-6E92-8F80-62AB-D348581D5CA8}"/>
              <p228:anchr>
                <p228:comment id="{3B760C1B-5A37-4AF6-BC9A-51447FC9BF1E}"/>
              </p228:anchr>
              <p228:add/>
            </p228:event>
            <p228:event time="2026-01-29T14:09:20.928" id="{5CA7E9F1-85A7-4955-8226-937673693F24}">
              <p228:atrbtn authorId="{DE306786-6E92-8F80-62AB-D348581D5CA8}"/>
              <p228:anchr>
                <p228:comment id="{3B760C1B-5A37-4AF6-BC9A-51447FC9BF1E}"/>
              </p228:anchr>
              <p228:asgn authorId="{6B3C3B3C-A225-EB21-1C31-E5577328FAB9}"/>
            </p228:event>
            <p228:event time="2026-01-29T14:09:20.928" id="{5E8F601C-3AA1-4FE5-8AB7-0D4A2069BA14}">
              <p228:atrbtn authorId="{DE306786-6E92-8F80-62AB-D348581D5CA8}"/>
              <p228:anchr>
                <p228:comment id="{3B760C1B-5A37-4AF6-BC9A-51447FC9BF1E}"/>
              </p228:anchr>
              <p228:title val="@Louis Bullen - please can you white copy this so text is in white?"/>
            </p228:event>
            <p228:event time="2026-01-29T14:09:20.928" id="{F507F34C-060D-4687-B1E8-7CC281F6D009}">
              <p228:atrbtn authorId="{DE306786-6E92-8F80-62AB-D348581D5CA8}"/>
              <p228:anchr>
                <p228:comment id="{3B760C1B-5A37-4AF6-BC9A-51447FC9BF1E}"/>
              </p228:anchr>
              <p228:date stDt="2026-01-29T14:09:20.928" endDt="2026-01-29T14:09:20.928"/>
            </p228:event>
            <p228:event time="2026-01-30T10:02:19.243" id="{7C7AE192-6B58-834D-BB35-7278A8C12926}">
              <p228:atrbtn authorId="{546ABDDE-4D7C-A919-018D-0F85121EF92A}"/>
              <p228:anchr>
                <p228:comment id="{00000000-0000-0000-0000-000000000000}"/>
              </p228:anchr>
              <p228:pcntCmplt val="100000"/>
            </p228:event>
          </p228:history>
        </p228:taskDetails>
      </p:ext>
    </p188:extLst>
  </p188:cm>
  <p188:cm id="{6AAD750C-B2B6-4EA1-A601-087CF3345DD0}" authorId="{DE306786-6E92-8F80-62AB-D348581D5CA8}" status="resolved" created="2026-01-29T14:21:36.528" startDate="2026-01-29T14:21:36.528" dueDate="2026-01-29T14:21:36.528" assignedTo="{6B3C3B3C-A225-EB21-1C31-E5577328FAB9}" complete="100000" title="@Louis Bullen OK we have chosen this. Move Global online to the bottom and remove all text. Can the be stacked like this?">
    <ac:deMkLst xmlns:ac="http://schemas.microsoft.com/office/drawing/2013/main/command">
      <pc:docMk xmlns:pc="http://schemas.microsoft.com/office/powerpoint/2013/main/command"/>
      <pc:sldMk xmlns:pc="http://schemas.microsoft.com/office/powerpoint/2013/main/command" cId="299005145" sldId="256"/>
      <ac:picMk id="4" creationId="{9E0B8070-3AF5-0A6E-41BC-3A89378403E2}"/>
    </ac:deMkLst>
    <p188:txBody>
      <a:bodyPr/>
      <a:lstStyle/>
      <a:p>
        <a:r>
          <a:rPr lang="en-GB"/>
          <a:t>[@Louis Bullen] OK we have chosen this.
Move Global online to the bottom and remove all text. Can the be stacked like this?</a:t>
        </a:r>
      </a:p>
    </p188:txBody>
    <p188:extLst>
      <p:ext xmlns:p="http://schemas.openxmlformats.org/presentationml/2006/main" uri="{5BB2D875-25FF-4072-B9AC-8F64D62656EB}">
        <p228:taskDetails xmlns:p228="http://schemas.microsoft.com/office/powerpoint/2022/08/main">
          <p228:history>
            <p228:event time="2026-01-29T14:21:36.528" id="{01DD8E4E-B117-4111-AA77-7CE2D1AFD323}">
              <p228:atrbtn authorId="{DE306786-6E92-8F80-62AB-D348581D5CA8}"/>
              <p228:anchr>
                <p228:comment id="{6AAD750C-B2B6-4EA1-A601-087CF3345DD0}"/>
              </p228:anchr>
              <p228:add/>
            </p228:event>
            <p228:event time="2026-01-29T14:21:36.528" id="{02F85489-7302-4EAD-B36B-791CF86AF7F7}">
              <p228:atrbtn authorId="{DE306786-6E92-8F80-62AB-D348581D5CA8}"/>
              <p228:anchr>
                <p228:comment id="{6AAD750C-B2B6-4EA1-A601-087CF3345DD0}"/>
              </p228:anchr>
              <p228:asgn authorId="{6B3C3B3C-A225-EB21-1C31-E5577328FAB9}"/>
            </p228:event>
            <p228:event time="2026-01-29T14:21:36.528" id="{36303BB1-B71B-4FC6-9B4A-1D21F474D547}">
              <p228:atrbtn authorId="{DE306786-6E92-8F80-62AB-D348581D5CA8}"/>
              <p228:anchr>
                <p228:comment id="{6AAD750C-B2B6-4EA1-A601-087CF3345DD0}"/>
              </p228:anchr>
              <p228:title val="@Louis Bullen OK we have chosen this. Move Global online to the bottom and remove all text. Can the be stacked like this?"/>
            </p228:event>
            <p228:event time="2026-01-29T14:21:36.528" id="{CE9E59CB-339A-4B30-B131-04BD7735C9F1}">
              <p228:atrbtn authorId="{DE306786-6E92-8F80-62AB-D348581D5CA8}"/>
              <p228:anchr>
                <p228:comment id="{6AAD750C-B2B6-4EA1-A601-087CF3345DD0}"/>
              </p228:anchr>
              <p228:date stDt="2026-01-29T14:21:36.528" endDt="2026-01-29T14:21:36.528"/>
            </p228:event>
            <p228:event time="2026-01-30T11:52:21.187" id="{91464F11-26A6-E947-B346-3D7E326396E2}">
              <p228:atrbtn authorId="{546ABDDE-4D7C-A919-018D-0F85121EF92A}"/>
              <p228:anchr>
                <p228:comment id="{00000000-0000-0000-0000-000000000000}"/>
              </p228:anchr>
              <p228:pcntCmplt val="100000"/>
            </p228:event>
          </p228:history>
        </p228:taskDetails>
      </p:ext>
    </p188:extLst>
  </p188:cm>
</p188:cmLst>
</file>

<file path=ppt/comments/modernComment_101_13FD4EB2.xml><?xml version="1.0" encoding="utf-8"?>
<p188:cmLst xmlns:a="http://schemas.openxmlformats.org/drawingml/2006/main" xmlns:r="http://schemas.openxmlformats.org/officeDocument/2006/relationships" xmlns:p188="http://schemas.microsoft.com/office/powerpoint/2018/8/main">
  <p188:cm id="{AC0B528E-0EE9-4AB0-A421-817D6BBE72DE}" authorId="{DE306786-6E92-8F80-62AB-D348581D5CA8}" status="resolved" created="2026-01-20T14:49:17.657" complete="100000">
    <pc:sldMkLst xmlns:pc="http://schemas.microsoft.com/office/powerpoint/2013/main/command">
      <pc:docMk/>
      <pc:sldMk cId="335367858" sldId="257"/>
    </pc:sldMkLst>
    <p188:txBody>
      <a:bodyPr/>
      <a:lstStyle/>
      <a:p>
        <a:r>
          <a:rPr lang="en-GB"/>
          <a:t>each tile needs an icon designed:
Investor engagement advisory
 Icon idea: Two speech bubbles or two circles connected by a line, with a subtle compass or star at the centre
 Represents guidance, alignment, and informed direction rather than sales.
Roadshows support
 Icon idea: Map pin with a curved route line or dotted path passing through multiple points
 Signals movement, global reach, and planned investor access.
Managing 121 events experience
 Icon idea: Calendar or event card with interconnected nodes or check marks inside
 Communicates control, orchestration, and structured one on one meetings.
Targeted distribution
 Icon idea: Funnel or segmented grid with one highlighted path or selected dots
 Clearly shows precision, filtering, and relevance over volume.
Outreach analytics
 Icon idea: Bar chart or line graph overlaid with an eye or magnifying glass
 Combines insight, performance tracking, and informed decision making.
The Assay platform
 Icon idea: Data layers stacked like sheets, or a dashboard frame with connected points
 Feels proprietary, analytical, and intelligence led rather than generic tech.
Webinar support
 Icon idea: Screen or play window with subtle network lines or audience dots beneath
 Represents digital access, structured content, and investor engagement at scale.
Optional system tip
 If these sit together, keep a shared visual language:
Consistent stroke weight
Rounded corners over sharp edges
Avoid literal mining tools
Focus on connection, data, and decision making</a:t>
        </a:r>
      </a:p>
    </p188:txBody>
  </p188:cm>
  <p188:cm id="{F5EE250B-7B8F-4CB3-BE65-90D2BD46F392}" authorId="{DE306786-6E92-8F80-62AB-D348581D5CA8}" status="resolved" created="2026-01-20T14:51:56.423" complete="100000">
    <pc:sldMkLst xmlns:pc="http://schemas.microsoft.com/office/powerpoint/2013/main/command">
      <pc:docMk/>
      <pc:sldMk cId="335367858" sldId="257"/>
    </pc:sldMkLst>
    <p188:replyLst>
      <p188:reply id="{F1F6B292-7A7C-4DD2-A49F-88B0927B23CB}" authorId="{DE306786-6E92-8F80-62AB-D348581D5CA8}" created="2026-01-20T14:52:37.627">
        <p188:txBody>
          <a:bodyPr/>
          <a:lstStyle/>
          <a:p>
            <a:r>
              <a:rPr lang="en-GB"/>
              <a:t>I think the assay one needs to show its a magazine/website</a:t>
            </a:r>
          </a:p>
        </p188:txBody>
      </p188:reply>
      <p188:reply id="{2240ADF0-7148-8049-8C0B-F67AD183B67A}" authorId="{546ABDDE-4D7C-A919-018D-0F85121EF92A}" created="2026-01-23T16:05:24.393">
        <p188:txBody>
          <a:bodyPr/>
          <a:lstStyle/>
          <a:p>
            <a:r>
              <a:rPr lang="en-US"/>
              <a:t>can't access link</a:t>
            </a:r>
          </a:p>
        </p188:txBody>
      </p188:reply>
    </p188:replyLst>
    <p188:txBody>
      <a:bodyPr/>
      <a:lstStyle/>
      <a:p>
        <a:r>
          <a:rPr lang="en-GB"/>
          <a:t>Icon ideas: https://iteevents.sharepoint.com/:i:/r/sites/121GroupFiles/Shared%20Documents/Marketing/Assets/IE%20Creds%20Presentation%20Jan%2026/ChatGPT%20Image%20Jan%2020,%202026,%2002_51_06%20PM.png?csf=1&amp;web=1&amp;e=Exmdbr</a:t>
        </a:r>
      </a:p>
    </p188:txBody>
  </p188:cm>
  <p188:cm id="{377E462C-96E2-4264-8ED6-6318C696567B}" authorId="{DE306786-6E92-8F80-62AB-D348581D5CA8}" status="resolved" created="2026-01-29T14:23:13.280" startDate="2026-01-29T14:23:13.280" dueDate="2026-01-29T14:23:13.280" assignedTo="{6B3C3B3C-A225-EB21-1C31-E5577328FAB9}" complete="100000" title="@Louis Bullen please can we spell 'PROGRAMME' (across whole deck - British spelling)">
    <ac:txMkLst xmlns:ac="http://schemas.microsoft.com/office/drawing/2013/main/command">
      <pc:docMk xmlns:pc="http://schemas.microsoft.com/office/powerpoint/2013/main/command"/>
      <pc:sldMk xmlns:pc="http://schemas.microsoft.com/office/powerpoint/2013/main/command" cId="335367858" sldId="257"/>
      <ac:spMk id="2" creationId="{D45334D9-14A2-22F9-C2C0-C6628FD2A4D8}"/>
      <ac:txMk cp="22">
        <ac:context len="23" hash="3822771709"/>
      </ac:txMk>
    </ac:txMkLst>
    <p188:pos x="4352440" y="800745"/>
    <p188:txBody>
      <a:bodyPr/>
      <a:lstStyle/>
      <a:p>
        <a:r>
          <a:rPr lang="en-GB"/>
          <a:t>[@Louis Bullen] please can we spell 'PROGRAMME' (across whole deck - British spelling)</a:t>
        </a:r>
      </a:p>
    </p188:txBody>
    <p188:extLst>
      <p:ext xmlns:p="http://schemas.openxmlformats.org/presentationml/2006/main" uri="{5BB2D875-25FF-4072-B9AC-8F64D62656EB}">
        <p228:taskDetails xmlns:p228="http://schemas.microsoft.com/office/powerpoint/2022/08/main">
          <p228:history>
            <p228:event time="2026-01-29T14:23:13.280" id="{6C8382D8-4B54-40D9-899B-A95F46FD69EF}">
              <p228:atrbtn authorId="{DE306786-6E92-8F80-62AB-D348581D5CA8}"/>
              <p228:anchr>
                <p228:comment id="{377E462C-96E2-4264-8ED6-6318C696567B}"/>
              </p228:anchr>
              <p228:add/>
            </p228:event>
            <p228:event time="2026-01-29T14:23:13.280" id="{3517DFBC-D85F-4A8A-A8FD-3DC8C31FFC16}">
              <p228:atrbtn authorId="{DE306786-6E92-8F80-62AB-D348581D5CA8}"/>
              <p228:anchr>
                <p228:comment id="{377E462C-96E2-4264-8ED6-6318C696567B}"/>
              </p228:anchr>
              <p228:asgn authorId="{6B3C3B3C-A225-EB21-1C31-E5577328FAB9}"/>
            </p228:event>
            <p228:event time="2026-01-29T14:23:13.280" id="{A647459E-3C22-4CDE-B01F-2F92EEB3D76D}">
              <p228:atrbtn authorId="{DE306786-6E92-8F80-62AB-D348581D5CA8}"/>
              <p228:anchr>
                <p228:comment id="{377E462C-96E2-4264-8ED6-6318C696567B}"/>
              </p228:anchr>
              <p228:title val="@Louis Bullen please can we spell 'PROGRAMME' (across whole deck - British spelling)"/>
            </p228:event>
            <p228:event time="2026-01-29T14:23:13.280" id="{91B53D2B-F71E-40A3-B209-AA7BCA2FD954}">
              <p228:atrbtn authorId="{DE306786-6E92-8F80-62AB-D348581D5CA8}"/>
              <p228:anchr>
                <p228:comment id="{377E462C-96E2-4264-8ED6-6318C696567B}"/>
              </p228:anchr>
              <p228:date stDt="2026-01-29T14:23:13.280" endDt="2026-01-29T14:23:13.280"/>
            </p228:event>
            <p228:event time="2026-01-30T10:04:33.911" id="{ABA52D6F-7352-464E-9451-F74B81BC5D8A}">
              <p228:atrbtn authorId="{546ABDDE-4D7C-A919-018D-0F85121EF92A}"/>
              <p228:anchr>
                <p228:comment id="{00000000-0000-0000-0000-000000000000}"/>
              </p228:anchr>
              <p228:pcntCmplt val="100000"/>
            </p228:event>
          </p228:history>
        </p228:taskDetails>
      </p:ext>
    </p188:extLst>
  </p188:cm>
  <p188:cm id="{E1BB7AE7-7EA8-4BEB-B7A2-215385A8F79A}" authorId="{DE306786-6E92-8F80-62AB-D348581D5CA8}" status="resolved" created="2026-01-29T14:26:17.548" startDate="2026-01-29T14:26:17.548" dueDate="2026-01-29T14:26:17.548" assignedTo="{6B3C3B3C-A225-EB21-1C31-E5577328FAB9}" complete="100000" title="@Louis Bullen PROGRAMME">
    <ac:txMkLst xmlns:ac="http://schemas.microsoft.com/office/drawing/2013/main/command">
      <pc:docMk xmlns:pc="http://schemas.microsoft.com/office/powerpoint/2013/main/command"/>
      <pc:sldMk xmlns:pc="http://schemas.microsoft.com/office/powerpoint/2013/main/command" cId="335367858" sldId="257"/>
      <ac:spMk id="2" creationId="{D45334D9-14A2-22F9-C2C0-C6628FD2A4D8}"/>
      <ac:txMk cp="22">
        <ac:context len="23" hash="3822771709"/>
      </ac:txMk>
    </ac:txMkLst>
    <p188:pos x="4352440" y="800745"/>
    <p188:txBody>
      <a:bodyPr/>
      <a:lstStyle/>
      <a:p>
        <a:r>
          <a:rPr lang="en-GB"/>
          <a:t>[@Louis Bullen] PROGRAMME </a:t>
        </a:r>
      </a:p>
    </p188:txBody>
    <p188:extLst>
      <p:ext xmlns:p="http://schemas.openxmlformats.org/presentationml/2006/main" uri="{5BB2D875-25FF-4072-B9AC-8F64D62656EB}">
        <p228:taskDetails xmlns:p228="http://schemas.microsoft.com/office/powerpoint/2022/08/main">
          <p228:history>
            <p228:event time="2026-01-29T14:26:17.548" id="{3935C10F-AA2B-4FA9-90D4-6D5F7434D0EC}">
              <p228:atrbtn authorId="{DE306786-6E92-8F80-62AB-D348581D5CA8}"/>
              <p228:anchr>
                <p228:comment id="{E1BB7AE7-7EA8-4BEB-B7A2-215385A8F79A}"/>
              </p228:anchr>
              <p228:add/>
            </p228:event>
            <p228:event time="2026-01-29T14:26:17.548" id="{159F44EF-3866-4607-A7C9-7BD1DF0E3EB7}">
              <p228:atrbtn authorId="{DE306786-6E92-8F80-62AB-D348581D5CA8}"/>
              <p228:anchr>
                <p228:comment id="{E1BB7AE7-7EA8-4BEB-B7A2-215385A8F79A}"/>
              </p228:anchr>
              <p228:asgn authorId="{6B3C3B3C-A225-EB21-1C31-E5577328FAB9}"/>
            </p228:event>
            <p228:event time="2026-01-29T14:26:17.548" id="{A6751CB0-A3A7-454F-8F9D-D26F23ADF4CD}">
              <p228:atrbtn authorId="{DE306786-6E92-8F80-62AB-D348581D5CA8}"/>
              <p228:anchr>
                <p228:comment id="{E1BB7AE7-7EA8-4BEB-B7A2-215385A8F79A}"/>
              </p228:anchr>
              <p228:title val="@Louis Bullen PROGRAMME"/>
            </p228:event>
            <p228:event time="2026-01-29T14:26:17.548" id="{6FC333A6-D990-48D4-A5D2-BC447AA0C260}">
              <p228:atrbtn authorId="{DE306786-6E92-8F80-62AB-D348581D5CA8}"/>
              <p228:anchr>
                <p228:comment id="{E1BB7AE7-7EA8-4BEB-B7A2-215385A8F79A}"/>
              </p228:anchr>
              <p228:date stDt="2026-01-29T14:26:17.548" endDt="2026-01-29T14:26:17.548"/>
            </p228:event>
            <p228:event time="2026-01-30T10:04:30.644" id="{B1DBF4FF-BFDE-CF4B-80B2-4F2F2155B992}">
              <p228:atrbtn authorId="{546ABDDE-4D7C-A919-018D-0F85121EF92A}"/>
              <p228:anchr>
                <p228:comment id="{00000000-0000-0000-0000-000000000000}"/>
              </p228:anchr>
              <p228:pcntCmplt val="100000"/>
            </p228:event>
          </p228:history>
        </p228:taskDetails>
      </p:ext>
    </p188:extLst>
  </p188:cm>
</p188:cmLst>
</file>

<file path=ppt/comments/modernComment_10E_5E784B9D.xml><?xml version="1.0" encoding="utf-8"?>
<p188:cmLst xmlns:a="http://schemas.openxmlformats.org/drawingml/2006/main" xmlns:r="http://schemas.openxmlformats.org/officeDocument/2006/relationships" xmlns:p188="http://schemas.microsoft.com/office/powerpoint/2018/8/main">
  <p188:cm id="{CB7B45A0-01B4-47E4-BE27-A287C25744B8}" authorId="{DE306786-6E92-8F80-62AB-D348581D5CA8}" status="resolved" created="2026-01-20T15:03:56.489" complete="100000">
    <ac:deMkLst xmlns:ac="http://schemas.microsoft.com/office/drawing/2013/main/command">
      <pc:docMk xmlns:pc="http://schemas.microsoft.com/office/powerpoint/2013/main/command"/>
      <pc:sldMk xmlns:pc="http://schemas.microsoft.com/office/powerpoint/2013/main/command" cId="1584941981" sldId="270"/>
      <ac:spMk id="6" creationId="{253A9F3E-B36D-4E4D-A22D-B82D48913D37}"/>
    </ac:deMkLst>
    <p188:txBody>
      <a:bodyPr/>
      <a:lstStyle/>
      <a:p>
        <a:r>
          <a:rPr lang="en-GB"/>
          <a:t>Add graphs here 1, 2, 3 </a:t>
        </a:r>
      </a:p>
    </p188:txBody>
  </p188:cm>
  <p188:cm id="{E999A92A-7E1C-4C51-B6AD-348AA8749608}" authorId="{DE306786-6E92-8F80-62AB-D348581D5CA8}" status="resolved" created="2026-01-20T15:05:41.962" complete="100000">
    <ac:txMkLst xmlns:ac="http://schemas.microsoft.com/office/drawing/2013/main/command">
      <pc:docMk xmlns:pc="http://schemas.microsoft.com/office/powerpoint/2013/main/command"/>
      <pc:sldMk xmlns:pc="http://schemas.microsoft.com/office/powerpoint/2013/main/command" cId="1584941981" sldId="270"/>
      <ac:spMk id="6" creationId="{253A9F3E-B36D-4E4D-A22D-B82D48913D37}"/>
      <ac:txMk cp="277" len="70">
        <ac:context len="349" hash="3043610204"/>
      </ac:txMk>
    </ac:txMkLst>
    <p188:pos x="2841355" y="2750949"/>
    <p188:txBody>
      <a:bodyPr/>
      <a:lstStyle/>
      <a:p>
        <a:r>
          <a:rPr lang="en-GB"/>
          <a:t>Add header
5 step process
Step1 - Assessment of your current investor
engagement activities
Step 2 - Define your objectives from participating in
the 121 IE program
Step 3 - Investor gap analysis, i.e type of investors or
geographical location
Step 4 - Access to investors you want to meet with
from our global network of vetted investors.
Step 5 - Agree bespoke investor outreach program
based on strategic objectives.</a:t>
        </a:r>
      </a:p>
    </p188:txBody>
  </p188:cm>
  <p188:cm id="{2BBDEAE3-87F6-45F1-9156-6D51D04D779D}" authorId="{DE306786-6E92-8F80-62AB-D348581D5CA8}" status="resolved" created="2026-01-29T15:17:59.967" startDate="2026-01-29T15:17:59.967" dueDate="2026-01-29T15:17:59.967" assignedTo="{6B3C3B3C-A225-EB21-1C31-E5577328FAB9}" complete="100000" title="@Louis Bullen - please can you update the map, we cannot locate the artwork files. I will provide new data for the bar charts.">
    <ac:deMkLst xmlns:ac="http://schemas.microsoft.com/office/drawing/2013/main/command">
      <pc:docMk xmlns:pc="http://schemas.microsoft.com/office/powerpoint/2013/main/command"/>
      <pc:sldMk xmlns:pc="http://schemas.microsoft.com/office/powerpoint/2013/main/command" cId="1584941981" sldId="270"/>
      <ac:picMk id="12" creationId="{D44D4A9E-B572-FEBB-86E2-3F43A9BC259C}"/>
    </ac:deMkLst>
    <p188:txBody>
      <a:bodyPr/>
      <a:lstStyle/>
      <a:p>
        <a:r>
          <a:rPr lang="en-GB"/>
          <a:t>[@Louis Bullen] - please can you update the map, we cannot locate the artwork files. 
I will provide new data for the bar charts.</a:t>
        </a:r>
      </a:p>
    </p188:txBody>
    <p188:extLst>
      <p:ext xmlns:p="http://schemas.openxmlformats.org/presentationml/2006/main" uri="{5BB2D875-25FF-4072-B9AC-8F64D62656EB}">
        <p228:taskDetails xmlns:p228="http://schemas.microsoft.com/office/powerpoint/2022/08/main">
          <p228:history>
            <p228:event time="2026-01-29T15:17:59.967" id="{4BFAAF98-A6BE-4585-9FAA-0F99841BF67D}">
              <p228:atrbtn authorId="{DE306786-6E92-8F80-62AB-D348581D5CA8}"/>
              <p228:anchr>
                <p228:comment id="{2BBDEAE3-87F6-45F1-9156-6D51D04D779D}"/>
              </p228:anchr>
              <p228:add/>
            </p228:event>
            <p228:event time="2026-01-29T15:17:59.967" id="{E51A5C78-2F1B-46D7-9187-146E7B66AE99}">
              <p228:atrbtn authorId="{DE306786-6E92-8F80-62AB-D348581D5CA8}"/>
              <p228:anchr>
                <p228:comment id="{2BBDEAE3-87F6-45F1-9156-6D51D04D779D}"/>
              </p228:anchr>
              <p228:asgn authorId="{6B3C3B3C-A225-EB21-1C31-E5577328FAB9}"/>
            </p228:event>
            <p228:event time="2026-01-29T15:17:59.967" id="{0A3384BB-A8DB-4F7B-B618-7A094937E2CF}">
              <p228:atrbtn authorId="{DE306786-6E92-8F80-62AB-D348581D5CA8}"/>
              <p228:anchr>
                <p228:comment id="{2BBDEAE3-87F6-45F1-9156-6D51D04D779D}"/>
              </p228:anchr>
              <p228:title val="@Louis Bullen - please can you update the map, we cannot locate the artwork files. I will provide new data for the bar charts."/>
            </p228:event>
            <p228:event time="2026-01-29T15:17:59.967" id="{D0D40434-8D90-47F5-B8D4-ED689DB26FEC}">
              <p228:atrbtn authorId="{DE306786-6E92-8F80-62AB-D348581D5CA8}"/>
              <p228:anchr>
                <p228:comment id="{2BBDEAE3-87F6-45F1-9156-6D51D04D779D}"/>
              </p228:anchr>
              <p228:date stDt="2026-01-29T15:17:59.967" endDt="2026-01-29T15:17:59.967"/>
            </p228:event>
            <p228:event time="2026-01-30T14:56:23.740" id="{FB2FB142-835F-404E-A825-65F46E924F08}">
              <p228:atrbtn authorId="{546ABDDE-4D7C-A919-018D-0F85121EF92A}"/>
              <p228:anchr>
                <p228:comment id="{00000000-0000-0000-0000-000000000000}"/>
              </p228:anchr>
              <p228:pcntCmplt val="100000"/>
            </p228:event>
          </p228:history>
        </p228:taskDetails>
      </p:ext>
    </p188:extLst>
  </p188:cm>
</p188:cmLst>
</file>

<file path=ppt/comments/modernComment_10F_6D30D61B.xml><?xml version="1.0" encoding="utf-8"?>
<p188:cmLst xmlns:a="http://schemas.openxmlformats.org/drawingml/2006/main" xmlns:r="http://schemas.openxmlformats.org/officeDocument/2006/relationships" xmlns:p188="http://schemas.microsoft.com/office/powerpoint/2018/8/main">
  <p188:cm id="{954809BC-5745-468F-A0C3-5D127DBB09D0}" authorId="{DE306786-6E92-8F80-62AB-D348581D5CA8}" status="resolved" created="2026-01-20T15:08:05.799" complete="100000">
    <ac:deMkLst xmlns:ac="http://schemas.microsoft.com/office/drawing/2013/main/command">
      <pc:docMk xmlns:pc="http://schemas.microsoft.com/office/powerpoint/2013/main/command"/>
      <pc:sldMk xmlns:pc="http://schemas.microsoft.com/office/powerpoint/2013/main/command" cId="1831917083" sldId="271"/>
      <ac:spMk id="20" creationId="{150C56EF-46BE-4D6D-9356-5A1D1A8421F7}"/>
    </ac:deMkLst>
    <p188:txBody>
      <a:bodyPr/>
      <a:lstStyle/>
      <a:p>
        <a:r>
          <a:rPr lang="en-GB"/>
          <a:t>121 Global Online is 13-14 October 2026</a:t>
        </a:r>
      </a:p>
    </p188:txBody>
  </p188:cm>
  <p188:cm id="{363E003A-CBB7-4490-9E3B-1C3B467AC51A}" authorId="{DE306786-6E92-8F80-62AB-D348581D5CA8}" status="resolved" created="2026-01-20T15:09:48.061" complete="100000">
    <ac:txMkLst xmlns:ac="http://schemas.microsoft.com/office/drawing/2013/main/command">
      <pc:docMk xmlns:pc="http://schemas.microsoft.com/office/powerpoint/2013/main/command"/>
      <pc:sldMk xmlns:pc="http://schemas.microsoft.com/office/powerpoint/2013/main/command" cId="1831917083" sldId="271"/>
      <ac:spMk id="20" creationId="{150C56EF-46BE-4D6D-9356-5A1D1A8421F7}"/>
      <ac:txMk cp="65">
        <ac:context len="68" hash="2799763011"/>
      </ac:txMk>
    </ac:txMkLst>
    <p188:pos x="2699288" y="361627"/>
    <p188:txBody>
      <a:bodyPr/>
      <a:lstStyle/>
      <a:p>
        <a:r>
          <a:rPr lang="en-GB"/>
          <a:t>remove this
And add Cape Town 8-9 February 2027 at end so reijig dates layout</a:t>
        </a:r>
      </a:p>
    </p188:txBody>
  </p188:cm>
</p188:cmLst>
</file>

<file path=ppt/comments/modernComment_110_1FBD8D55.xml><?xml version="1.0" encoding="utf-8"?>
<p188:cmLst xmlns:a="http://schemas.openxmlformats.org/drawingml/2006/main" xmlns:r="http://schemas.openxmlformats.org/officeDocument/2006/relationships" xmlns:p188="http://schemas.microsoft.com/office/powerpoint/2018/8/main">
  <p188:cm id="{E0B4974C-BE9B-4DAD-8EDB-FE87E8F17B79}" authorId="{DE306786-6E92-8F80-62AB-D348581D5CA8}" status="resolved" created="2026-01-20T15:06:26.935" startDate="2026-01-20T15:06:26.935" dueDate="2026-01-20T15:06:26.935" assignedTo="{895C9AE1-275F-06F6-2FA5-34397BB57576}" complete="100000" title="@Jen Earle Need ideas on an image to represent this type of roadshow activity">
    <ac:deMkLst xmlns:ac="http://schemas.microsoft.com/office/drawing/2013/main/command">
      <pc:docMk xmlns:pc="http://schemas.microsoft.com/office/powerpoint/2013/main/command"/>
      <pc:sldMk xmlns:pc="http://schemas.microsoft.com/office/powerpoint/2013/main/command" cId="532516181" sldId="272"/>
      <ac:spMk id="24" creationId="{CE7FC32C-8049-4898-A69D-E43DF58A3DEE}"/>
    </ac:deMkLst>
    <p188:replyLst>
      <p188:reply id="{77C4B729-2DE6-4D0B-92FA-0992AAE4823E}" authorId="{81DEC99F-759D-680B-26F1-BA4137D84186}" created="2026-01-20T15:15:15.471">
        <p188:txBody>
          <a:bodyPr/>
          <a:lstStyle/>
          <a:p>
            <a:r>
              <a:rPr lang="en-GB"/>
              <a:t>[@Anna Michniewicz] [@Akina Tse] could you make some suggestions?</a:t>
            </a:r>
          </a:p>
        </p188:txBody>
      </p188:reply>
      <p188:reply id="{8468CD6A-C028-4A65-AE32-5728D2FF17C8}" authorId="{DE306786-6E92-8F80-62AB-D348581D5CA8}" created="2026-01-20T15:39:35.693">
        <p188:txBody>
          <a:bodyPr/>
          <a:lstStyle/>
          <a:p>
            <a:r>
              <a:rPr lang="en-GB"/>
              <a:t>what about the global online graphic used here or Dubai?
https://files.wrike.com/1285958/672247647</a:t>
            </a:r>
          </a:p>
        </p188:txBody>
      </p188:reply>
      <p188:reply id="{186C9317-708C-4AA3-8DE0-1A4C1B3A6265}" authorId="{DE306786-6E92-8F80-62AB-D348581D5CA8}" created="2026-01-20T15:44:07.621">
        <p188:txBody>
          <a:bodyPr/>
          <a:lstStyle/>
          <a:p>
            <a:r>
              <a:rPr lang="en-GB"/>
              <a:t>https://www.dropbox.com/scl/fo/w6zerxpq7fms82i88tvn7/ALMwgfsNZUFuqnRJ8liL1GA/London%202025%20(Nov)/Complete%20Edit/1-2-1_2025_HARVEY_WILLIAMS_FAIRLEY_0B2A8241.jpg?rlkey=uvtii0vcrurtvzc4msqiqknqb&amp;st=ka8m3foq&amp;dl=0</a:t>
            </a:r>
          </a:p>
        </p188:txBody>
      </p188:reply>
      <p188:reply id="{8A2D545F-2DE5-410C-BCCE-B9692A1F561C}" authorId="{DE306786-6E92-8F80-62AB-D348581D5CA8}" created="2026-01-20T15:48:16.880">
        <p188:txBody>
          <a:bodyPr/>
          <a:lstStyle/>
          <a:p>
            <a:r>
              <a:rPr lang="en-GB"/>
              <a:t>This one? https://www.dropbox.com/scl/fo/w6zerxpq7fms82i88tvn7/AGojJggiWYrUHJscHUE15xk/London%202025%20(Nov)/Complete%20Edit/1-2-1_2025_HARVEY_WILLIAMS_FAIRLEY_0B2A8529.jpg?rlkey=uvtii0vcrurtvzc4msqiqknqb&amp;st=urchf2ow&amp;dl=0</a:t>
            </a:r>
          </a:p>
        </p188:txBody>
      </p188:reply>
      <p188:reply id="{0CCF8A76-2406-42F9-9D08-38F8C9BC3FFF}" authorId="{DF952455-CFBD-FA16-B1AE-6F9E8A5BD44B}" created="2026-01-21T08:54:30.416">
        <p188:txBody>
          <a:bodyPr/>
          <a:lstStyle/>
          <a:p>
            <a:r>
              <a:rPr lang="en-GB"/>
              <a:t>I agree with Jen, we don't have anything related to roadshows specifically. Can we use images of NYC/London/HK skylines to show the cities where roadshows are engaged? We may already have these images from past event brochures/marketing? </a:t>
            </a:r>
          </a:p>
        </p188:txBody>
      </p188:reply>
    </p188:replyLst>
    <p188:txBody>
      <a:bodyPr/>
      <a:lstStyle/>
      <a:p>
        <a:r>
          <a:rPr lang="en-GB"/>
          <a:t>[@Jen Earle] Need ideas on an image to represent this type of roadshow activity</a:t>
        </a:r>
      </a:p>
    </p188:txBody>
    <p188:extLst>
      <p:ext xmlns:p="http://schemas.openxmlformats.org/presentationml/2006/main" uri="{5BB2D875-25FF-4072-B9AC-8F64D62656EB}">
        <p228:taskDetails xmlns:p228="http://schemas.microsoft.com/office/powerpoint/2022/08/main">
          <p228:history>
            <p228:event time="2026-01-20T15:06:26.935" id="{50FD7341-581B-4F91-AD2B-4C2775C428C3}">
              <p228:atrbtn authorId="{DE306786-6E92-8F80-62AB-D348581D5CA8}"/>
              <p228:anchr>
                <p228:comment id="{E0B4974C-BE9B-4DAD-8EDB-FE87E8F17B79}"/>
              </p228:anchr>
              <p228:add/>
            </p228:event>
            <p228:event time="2026-01-20T15:06:26.935" id="{052A2B80-B885-4848-ADBF-557D4998E8BF}">
              <p228:atrbtn authorId="{DE306786-6E92-8F80-62AB-D348581D5CA8}"/>
              <p228:anchr>
                <p228:comment id="{E0B4974C-BE9B-4DAD-8EDB-FE87E8F17B79}"/>
              </p228:anchr>
              <p228:asgn authorId="{9967BD82-DAD8-A335-706E-9B0ADFBE7217}"/>
            </p228:event>
            <p228:event time="2026-01-20T15:06:26.935" id="{E8EC869D-ED77-4151-8969-0E046013C3E2}">
              <p228:atrbtn authorId="{DE306786-6E92-8F80-62AB-D348581D5CA8}"/>
              <p228:anchr>
                <p228:comment id="{E0B4974C-BE9B-4DAD-8EDB-FE87E8F17B79}"/>
              </p228:anchr>
              <p228:title val="@Jen Earle Need ideas on an image to represent this type of roadshow activity"/>
            </p228:event>
            <p228:event time="2026-01-20T15:06:26.935" id="{F5939B33-89C9-4E37-B5EB-40BF98A37BBE}">
              <p228:atrbtn authorId="{DE306786-6E92-8F80-62AB-D348581D5CA8}"/>
              <p228:anchr>
                <p228:comment id="{E0B4974C-BE9B-4DAD-8EDB-FE87E8F17B79}"/>
              </p228:anchr>
              <p228:date stDt="2026-01-20T15:06:26.935" endDt="2026-01-20T15:06:26.935"/>
            </p228:event>
            <p228:event time="2026-01-20T15:15:15.471" id="{54802948-17ED-4517-A35A-6D7BB097AF31}">
              <p228:atrbtn authorId="{81DEC99F-759D-680B-26F1-BA4137D84186}"/>
              <p228:anchr>
                <p228:comment id="{77C4B729-2DE6-4D0B-92FA-0992AAE4823E}"/>
              </p228:anchr>
              <p228:unasgnAll/>
            </p228:event>
            <p228:event time="2026-01-20T15:15:15.471" id="{1A59E24B-9E35-4E0B-AC8D-DBB2D8B13B3B}">
              <p228:atrbtn authorId="{81DEC99F-759D-680B-26F1-BA4137D84186}"/>
              <p228:anchr>
                <p228:comment id="{77C4B729-2DE6-4D0B-92FA-0992AAE4823E}"/>
              </p228:anchr>
              <p228:asgn authorId="{895C9AE1-275F-06F6-2FA5-34397BB57576}"/>
            </p228:event>
            <p228:event time="2026-01-22T16:27:20.566" id="{7D0909FE-5C76-FF42-8F34-40105FF41555}">
              <p228:atrbtn authorId="{546ABDDE-4D7C-A919-018D-0F85121EF92A}"/>
              <p228:anchr>
                <p228:comment id="{00000000-0000-0000-0000-000000000000}"/>
              </p228:anchr>
              <p228:pcntCmplt val="100000"/>
            </p228:event>
          </p228:history>
        </p228:taskDetails>
      </p:ext>
    </p188:extLst>
  </p188:cm>
  <p188:cm id="{0F7243D4-B73D-4398-9563-279B17E55BD0}" authorId="{DE306786-6E92-8F80-62AB-D348581D5CA8}" status="resolved" created="2026-01-29T14:51:05.731" startDate="2026-01-29T14:51:05.731" dueDate="2026-01-29T14:51:05.731" assignedTo="{6B3C3B3C-A225-EB21-1C31-E5577328FAB9}" complete="100000" title="change to Hong Kong city scape @Louis Bullen">
    <ac:deMkLst xmlns:ac="http://schemas.microsoft.com/office/drawing/2013/main/command">
      <pc:docMk xmlns:pc="http://schemas.microsoft.com/office/powerpoint/2013/main/command"/>
      <pc:sldMk xmlns:pc="http://schemas.microsoft.com/office/powerpoint/2013/main/command" cId="532516181" sldId="272"/>
      <ac:picMk id="2" creationId="{266F5DB4-0071-16EE-1228-44C9F69E4FFA}"/>
    </ac:deMkLst>
    <p188:txBody>
      <a:bodyPr/>
      <a:lstStyle/>
      <a:p>
        <a:r>
          <a:rPr lang="en-GB"/>
          <a:t>change to Hong Kong city scape [@Louis Bullen] </a:t>
        </a:r>
      </a:p>
    </p188:txBody>
    <p188:extLst>
      <p:ext xmlns:p="http://schemas.openxmlformats.org/presentationml/2006/main" uri="{5BB2D875-25FF-4072-B9AC-8F64D62656EB}">
        <p228:taskDetails xmlns:p228="http://schemas.microsoft.com/office/powerpoint/2022/08/main">
          <p228:history>
            <p228:event time="2026-01-29T14:51:05.731" id="{9FFEA4C1-675D-4D2C-B51A-239EC97ED5FB}">
              <p228:atrbtn authorId="{DE306786-6E92-8F80-62AB-D348581D5CA8}"/>
              <p228:anchr>
                <p228:comment id="{0F7243D4-B73D-4398-9563-279B17E55BD0}"/>
              </p228:anchr>
              <p228:add/>
            </p228:event>
            <p228:event time="2026-01-29T14:51:05.731" id="{AEF8F5A1-FB1B-4E58-9BF4-FA1E6BB626F0}">
              <p228:atrbtn authorId="{DE306786-6E92-8F80-62AB-D348581D5CA8}"/>
              <p228:anchr>
                <p228:comment id="{0F7243D4-B73D-4398-9563-279B17E55BD0}"/>
              </p228:anchr>
              <p228:asgn authorId="{6B3C3B3C-A225-EB21-1C31-E5577328FAB9}"/>
            </p228:event>
            <p228:event time="2026-01-29T14:51:05.731" id="{8E6D776F-0DDF-4CAA-834D-02D1AAE84B67}">
              <p228:atrbtn authorId="{DE306786-6E92-8F80-62AB-D348581D5CA8}"/>
              <p228:anchr>
                <p228:comment id="{0F7243D4-B73D-4398-9563-279B17E55BD0}"/>
              </p228:anchr>
              <p228:title val="change to Hong Kong city scape @Louis Bullen"/>
            </p228:event>
            <p228:event time="2026-01-29T14:51:05.731" id="{DD0F53D5-1D5F-415D-BDEF-5B5C6F09DF04}">
              <p228:atrbtn authorId="{DE306786-6E92-8F80-62AB-D348581D5CA8}"/>
              <p228:anchr>
                <p228:comment id="{0F7243D4-B73D-4398-9563-279B17E55BD0}"/>
              </p228:anchr>
              <p228:date stDt="2026-01-29T14:51:05.731" endDt="2026-01-29T14:51:05.731"/>
            </p228:event>
            <p228:event time="2026-01-30T10:09:39.752" id="{00CFFD97-B673-044C-8FC5-C281F057022A}">
              <p228:atrbtn authorId="{546ABDDE-4D7C-A919-018D-0F85121EF92A}"/>
              <p228:anchr>
                <p228:comment id="{00000000-0000-0000-0000-000000000000}"/>
              </p228:anchr>
              <p228:pcntCmplt val="100000"/>
            </p228:event>
          </p228:history>
        </p228:taskDetails>
      </p:ext>
    </p188:extLst>
  </p188:cm>
</p188:cmLst>
</file>

<file path=ppt/comments/modernComment_112_C72CBB9D.xml><?xml version="1.0" encoding="utf-8"?>
<p188:cmLst xmlns:a="http://schemas.openxmlformats.org/drawingml/2006/main" xmlns:r="http://schemas.openxmlformats.org/officeDocument/2006/relationships" xmlns:p188="http://schemas.microsoft.com/office/powerpoint/2018/8/main">
  <p188:cm id="{120C3F17-1298-427C-953E-611C76AA66E0}" authorId="{DE306786-6E92-8F80-62AB-D348581D5CA8}" status="resolved" created="2026-01-20T15:10:43.048" complete="100000">
    <ac:deMkLst xmlns:ac="http://schemas.microsoft.com/office/drawing/2013/main/command">
      <pc:docMk xmlns:pc="http://schemas.microsoft.com/office/powerpoint/2013/main/command"/>
      <pc:sldMk xmlns:pc="http://schemas.microsoft.com/office/powerpoint/2013/main/command" cId="3341597597" sldId="274"/>
      <ac:spMk id="9" creationId="{DF906D19-6705-46C8-846A-C199D99731E6}"/>
    </ac:deMkLst>
    <p188:replyLst>
      <p188:reply id="{C26F7A9D-FB8A-4E53-A6ED-860D1C247A32}" authorId="{81DEC99F-759D-680B-26F1-BA4137D84186}" created="2026-01-20T15:17:39.474">
        <p188:txBody>
          <a:bodyPr/>
          <a:lstStyle/>
          <a:p>
            <a:r>
              <a:rPr lang="en-GB"/>
              <a:t>[@Akina Tse] [@Anna Michniewicz]  if we can dig out more than would be great, </a:t>
            </a:r>
          </a:p>
        </p188:txBody>
      </p188:reply>
      <p188:reply id="{84D70741-1BFC-403F-B07F-6AA386941FDF}" authorId="{DF952455-CFBD-FA16-B1AE-6F9E8A5BD44B}" created="2026-01-21T08:43:06.598">
        <p188:txBody>
          <a:bodyPr/>
          <a:lstStyle/>
          <a:p>
            <a:r>
              <a:rPr lang="en-GB"/>
              <a:t>A couple of images of Murray: https://www.dropbox.com/scl/fo/muig1m8bywbxu7gtqgmvr/AIUvjjBQww15mTMHtm0frNk/2025/5-6%20February%202025%20121%20Mining%20Investment%20Cape%20Town/121%20Investment%20Feb%202025/Her0525.jpg?rlkey=fek5jx7h3118g6eo9f6ftj9lv&amp;dl=0
https://www.dropbox.com/scl/fo/muig1m8bywbxu7gtqgmvr/AEGuEFm-x97FhLePuMYk5Eo/2024/14-15%20November%202024%20121%20Mining%20Investment%20London/DAY%202/20241115-113112-TellingPhotography.jpg?rlkey=fek5jx7h3118g6eo9f6ftj9lv&amp;dl=0</a:t>
            </a:r>
          </a:p>
        </p188:txBody>
      </p188:reply>
    </p188:replyLst>
    <p188:txBody>
      <a:bodyPr/>
      <a:lstStyle/>
      <a:p>
        <a:r>
          <a:rPr lang="en-GB"/>
          <a:t>will get logo</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019E24-EDEA-EB4C-B1A5-952A7BBE6AE5}" type="datetimeFigureOut">
              <a:rPr lang="en-US" smtClean="0"/>
              <a:t>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8A5995-3883-6647-BBC3-EFDB92362FEB}" type="slidenum">
              <a:rPr lang="en-US" smtClean="0"/>
              <a:t>‹#›</a:t>
            </a:fld>
            <a:endParaRPr lang="en-US"/>
          </a:p>
        </p:txBody>
      </p:sp>
    </p:spTree>
    <p:extLst>
      <p:ext uri="{BB962C8B-B14F-4D97-AF65-F5344CB8AC3E}">
        <p14:creationId xmlns:p14="http://schemas.microsoft.com/office/powerpoint/2010/main" val="3655202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8A5995-3883-6647-BBC3-EFDB92362FEB}" type="slidenum">
              <a:rPr lang="en-US" smtClean="0"/>
              <a:t>1</a:t>
            </a:fld>
            <a:endParaRPr lang="en-US"/>
          </a:p>
        </p:txBody>
      </p:sp>
    </p:spTree>
    <p:extLst>
      <p:ext uri="{BB962C8B-B14F-4D97-AF65-F5344CB8AC3E}">
        <p14:creationId xmlns:p14="http://schemas.microsoft.com/office/powerpoint/2010/main" val="3079617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8A5995-3883-6647-BBC3-EFDB92362FEB}" type="slidenum">
              <a:rPr lang="en-US" smtClean="0"/>
              <a:t>2</a:t>
            </a:fld>
            <a:endParaRPr lang="en-US"/>
          </a:p>
        </p:txBody>
      </p:sp>
    </p:spTree>
    <p:extLst>
      <p:ext uri="{BB962C8B-B14F-4D97-AF65-F5344CB8AC3E}">
        <p14:creationId xmlns:p14="http://schemas.microsoft.com/office/powerpoint/2010/main" val="3179933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8A5995-3883-6647-BBC3-EFDB92362FEB}" type="slidenum">
              <a:rPr lang="en-US" smtClean="0"/>
              <a:t>3</a:t>
            </a:fld>
            <a:endParaRPr lang="en-US"/>
          </a:p>
        </p:txBody>
      </p:sp>
    </p:spTree>
    <p:extLst>
      <p:ext uri="{BB962C8B-B14F-4D97-AF65-F5344CB8AC3E}">
        <p14:creationId xmlns:p14="http://schemas.microsoft.com/office/powerpoint/2010/main" val="2686807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8A5995-3883-6647-BBC3-EFDB92362FEB}" type="slidenum">
              <a:rPr lang="en-US" smtClean="0"/>
              <a:t>6</a:t>
            </a:fld>
            <a:endParaRPr lang="en-US"/>
          </a:p>
        </p:txBody>
      </p:sp>
    </p:spTree>
    <p:extLst>
      <p:ext uri="{BB962C8B-B14F-4D97-AF65-F5344CB8AC3E}">
        <p14:creationId xmlns:p14="http://schemas.microsoft.com/office/powerpoint/2010/main" val="162083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7EC09B-9B2A-A550-5542-1B28098FD1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B7C463-8674-B38B-48CB-3091A90F55D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0E6B891-A892-A493-231A-E9C8E0916DF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CDC286D-9C10-BEEE-95CA-3B5B35F765E7}"/>
              </a:ext>
            </a:extLst>
          </p:cNvPr>
          <p:cNvSpPr>
            <a:spLocks noGrp="1"/>
          </p:cNvSpPr>
          <p:nvPr>
            <p:ph type="sldNum" sz="quarter" idx="5"/>
          </p:nvPr>
        </p:nvSpPr>
        <p:spPr/>
        <p:txBody>
          <a:bodyPr/>
          <a:lstStyle/>
          <a:p>
            <a:fld id="{BE8A5995-3883-6647-BBC3-EFDB92362FEB}" type="slidenum">
              <a:rPr lang="en-US" smtClean="0"/>
              <a:t>8</a:t>
            </a:fld>
            <a:endParaRPr lang="en-US"/>
          </a:p>
        </p:txBody>
      </p:sp>
    </p:spTree>
    <p:extLst>
      <p:ext uri="{BB962C8B-B14F-4D97-AF65-F5344CB8AC3E}">
        <p14:creationId xmlns:p14="http://schemas.microsoft.com/office/powerpoint/2010/main" val="1464007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3AFC-0A28-1F6D-FA01-A99704F6CF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7053CE4-2A6D-3CBE-859E-F0F40D077A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626F78-8432-80B2-62F9-94C428CC9409}"/>
              </a:ext>
            </a:extLst>
          </p:cNvPr>
          <p:cNvSpPr>
            <a:spLocks noGrp="1"/>
          </p:cNvSpPr>
          <p:nvPr>
            <p:ph type="dt" sz="half" idx="10"/>
          </p:nvPr>
        </p:nvSpPr>
        <p:spPr/>
        <p:txBody>
          <a:bodyPr/>
          <a:lstStyle/>
          <a:p>
            <a:fld id="{A29F6340-B5E2-4D59-8244-09B27EB5D43B}" type="datetimeFigureOut">
              <a:rPr lang="en-GB" smtClean="0"/>
              <a:t>03/02/2026</a:t>
            </a:fld>
            <a:endParaRPr lang="en-GB"/>
          </a:p>
        </p:txBody>
      </p:sp>
      <p:sp>
        <p:nvSpPr>
          <p:cNvPr id="5" name="Footer Placeholder 4">
            <a:extLst>
              <a:ext uri="{FF2B5EF4-FFF2-40B4-BE49-F238E27FC236}">
                <a16:creationId xmlns:a16="http://schemas.microsoft.com/office/drawing/2014/main" id="{81C3D6F5-FAE6-CCCC-3230-745EC6F3CE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B2F12E-ACE7-B97B-1434-3737BA48D30F}"/>
              </a:ext>
            </a:extLst>
          </p:cNvPr>
          <p:cNvSpPr>
            <a:spLocks noGrp="1"/>
          </p:cNvSpPr>
          <p:nvPr>
            <p:ph type="sldNum" sz="quarter" idx="12"/>
          </p:nvPr>
        </p:nvSpPr>
        <p:spPr/>
        <p:txBody>
          <a:bodyPr/>
          <a:lstStyle/>
          <a:p>
            <a:fld id="{C0B2910E-F01D-44C5-9BF5-B6D8DB01DD67}" type="slidenum">
              <a:rPr lang="en-GB" smtClean="0"/>
              <a:t>‹#›</a:t>
            </a:fld>
            <a:endParaRPr lang="en-GB"/>
          </a:p>
        </p:txBody>
      </p:sp>
    </p:spTree>
    <p:extLst>
      <p:ext uri="{BB962C8B-B14F-4D97-AF65-F5344CB8AC3E}">
        <p14:creationId xmlns:p14="http://schemas.microsoft.com/office/powerpoint/2010/main" val="1363793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706B-C5A8-AF20-DA2D-FBAAE4B2AF9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2525180-4C1B-0A3F-EBAB-C52058B359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9B6EF2B-E957-3919-47D4-83154B107A09}"/>
              </a:ext>
            </a:extLst>
          </p:cNvPr>
          <p:cNvSpPr>
            <a:spLocks noGrp="1"/>
          </p:cNvSpPr>
          <p:nvPr>
            <p:ph type="dt" sz="half" idx="10"/>
          </p:nvPr>
        </p:nvSpPr>
        <p:spPr/>
        <p:txBody>
          <a:bodyPr/>
          <a:lstStyle/>
          <a:p>
            <a:fld id="{A29F6340-B5E2-4D59-8244-09B27EB5D43B}" type="datetimeFigureOut">
              <a:rPr lang="en-GB" smtClean="0"/>
              <a:t>03/02/2026</a:t>
            </a:fld>
            <a:endParaRPr lang="en-GB"/>
          </a:p>
        </p:txBody>
      </p:sp>
      <p:sp>
        <p:nvSpPr>
          <p:cNvPr id="5" name="Footer Placeholder 4">
            <a:extLst>
              <a:ext uri="{FF2B5EF4-FFF2-40B4-BE49-F238E27FC236}">
                <a16:creationId xmlns:a16="http://schemas.microsoft.com/office/drawing/2014/main" id="{06790060-13B1-055B-C346-1A01D3387A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06E4F1-E80D-1C90-F43F-D4DEC18E19C3}"/>
              </a:ext>
            </a:extLst>
          </p:cNvPr>
          <p:cNvSpPr>
            <a:spLocks noGrp="1"/>
          </p:cNvSpPr>
          <p:nvPr>
            <p:ph type="sldNum" sz="quarter" idx="12"/>
          </p:nvPr>
        </p:nvSpPr>
        <p:spPr/>
        <p:txBody>
          <a:bodyPr/>
          <a:lstStyle/>
          <a:p>
            <a:fld id="{C0B2910E-F01D-44C5-9BF5-B6D8DB01DD67}" type="slidenum">
              <a:rPr lang="en-GB" smtClean="0"/>
              <a:t>‹#›</a:t>
            </a:fld>
            <a:endParaRPr lang="en-GB"/>
          </a:p>
        </p:txBody>
      </p:sp>
    </p:spTree>
    <p:extLst>
      <p:ext uri="{BB962C8B-B14F-4D97-AF65-F5344CB8AC3E}">
        <p14:creationId xmlns:p14="http://schemas.microsoft.com/office/powerpoint/2010/main" val="1887088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FE8C5A-CE3A-A08C-1856-F242EFE943C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69FBC4-D8F9-688B-E42A-B9972C6F69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710BF9-D83A-B586-37C8-775E92927072}"/>
              </a:ext>
            </a:extLst>
          </p:cNvPr>
          <p:cNvSpPr>
            <a:spLocks noGrp="1"/>
          </p:cNvSpPr>
          <p:nvPr>
            <p:ph type="dt" sz="half" idx="10"/>
          </p:nvPr>
        </p:nvSpPr>
        <p:spPr/>
        <p:txBody>
          <a:bodyPr/>
          <a:lstStyle/>
          <a:p>
            <a:fld id="{A29F6340-B5E2-4D59-8244-09B27EB5D43B}" type="datetimeFigureOut">
              <a:rPr lang="en-GB" smtClean="0"/>
              <a:t>03/02/2026</a:t>
            </a:fld>
            <a:endParaRPr lang="en-GB"/>
          </a:p>
        </p:txBody>
      </p:sp>
      <p:sp>
        <p:nvSpPr>
          <p:cNvPr id="5" name="Footer Placeholder 4">
            <a:extLst>
              <a:ext uri="{FF2B5EF4-FFF2-40B4-BE49-F238E27FC236}">
                <a16:creationId xmlns:a16="http://schemas.microsoft.com/office/drawing/2014/main" id="{F1B00A16-3E2C-6984-5E7F-CE48C281D2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B5C63D-5B22-FFD0-E079-35B24E99A872}"/>
              </a:ext>
            </a:extLst>
          </p:cNvPr>
          <p:cNvSpPr>
            <a:spLocks noGrp="1"/>
          </p:cNvSpPr>
          <p:nvPr>
            <p:ph type="sldNum" sz="quarter" idx="12"/>
          </p:nvPr>
        </p:nvSpPr>
        <p:spPr/>
        <p:txBody>
          <a:bodyPr/>
          <a:lstStyle/>
          <a:p>
            <a:fld id="{C0B2910E-F01D-44C5-9BF5-B6D8DB01DD67}" type="slidenum">
              <a:rPr lang="en-GB" smtClean="0"/>
              <a:t>‹#›</a:t>
            </a:fld>
            <a:endParaRPr lang="en-GB"/>
          </a:p>
        </p:txBody>
      </p:sp>
    </p:spTree>
    <p:extLst>
      <p:ext uri="{BB962C8B-B14F-4D97-AF65-F5344CB8AC3E}">
        <p14:creationId xmlns:p14="http://schemas.microsoft.com/office/powerpoint/2010/main" val="3519437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59E60-7C28-6BC9-6BB2-325CDEB764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ADC7249-FD0F-991B-9AF4-1B8E58FD90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2C3F91-B0C9-E925-12CA-DB5B5F496615}"/>
              </a:ext>
            </a:extLst>
          </p:cNvPr>
          <p:cNvSpPr>
            <a:spLocks noGrp="1"/>
          </p:cNvSpPr>
          <p:nvPr>
            <p:ph type="dt" sz="half" idx="10"/>
          </p:nvPr>
        </p:nvSpPr>
        <p:spPr/>
        <p:txBody>
          <a:bodyPr/>
          <a:lstStyle/>
          <a:p>
            <a:fld id="{A29F6340-B5E2-4D59-8244-09B27EB5D43B}" type="datetimeFigureOut">
              <a:rPr lang="en-GB" smtClean="0"/>
              <a:t>03/02/2026</a:t>
            </a:fld>
            <a:endParaRPr lang="en-GB"/>
          </a:p>
        </p:txBody>
      </p:sp>
      <p:sp>
        <p:nvSpPr>
          <p:cNvPr id="5" name="Footer Placeholder 4">
            <a:extLst>
              <a:ext uri="{FF2B5EF4-FFF2-40B4-BE49-F238E27FC236}">
                <a16:creationId xmlns:a16="http://schemas.microsoft.com/office/drawing/2014/main" id="{346B488B-1D3F-1D1F-11AF-D28263576B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0FDFD2-471B-9800-D4F6-22ABC9064D51}"/>
              </a:ext>
            </a:extLst>
          </p:cNvPr>
          <p:cNvSpPr>
            <a:spLocks noGrp="1"/>
          </p:cNvSpPr>
          <p:nvPr>
            <p:ph type="sldNum" sz="quarter" idx="12"/>
          </p:nvPr>
        </p:nvSpPr>
        <p:spPr/>
        <p:txBody>
          <a:bodyPr/>
          <a:lstStyle/>
          <a:p>
            <a:fld id="{C0B2910E-F01D-44C5-9BF5-B6D8DB01DD67}" type="slidenum">
              <a:rPr lang="en-GB" smtClean="0"/>
              <a:t>‹#›</a:t>
            </a:fld>
            <a:endParaRPr lang="en-GB"/>
          </a:p>
        </p:txBody>
      </p:sp>
    </p:spTree>
    <p:extLst>
      <p:ext uri="{BB962C8B-B14F-4D97-AF65-F5344CB8AC3E}">
        <p14:creationId xmlns:p14="http://schemas.microsoft.com/office/powerpoint/2010/main" val="1986678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E99FA-09A2-937E-2143-A085C5221E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0E6FFD-56F5-CC4B-DC72-BF0BC59F18C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57BCF2-6A2A-6E4E-B302-08594F8F99F9}"/>
              </a:ext>
            </a:extLst>
          </p:cNvPr>
          <p:cNvSpPr>
            <a:spLocks noGrp="1"/>
          </p:cNvSpPr>
          <p:nvPr>
            <p:ph type="dt" sz="half" idx="10"/>
          </p:nvPr>
        </p:nvSpPr>
        <p:spPr/>
        <p:txBody>
          <a:bodyPr/>
          <a:lstStyle/>
          <a:p>
            <a:fld id="{A29F6340-B5E2-4D59-8244-09B27EB5D43B}" type="datetimeFigureOut">
              <a:rPr lang="en-GB" smtClean="0"/>
              <a:t>03/02/2026</a:t>
            </a:fld>
            <a:endParaRPr lang="en-GB"/>
          </a:p>
        </p:txBody>
      </p:sp>
      <p:sp>
        <p:nvSpPr>
          <p:cNvPr id="5" name="Footer Placeholder 4">
            <a:extLst>
              <a:ext uri="{FF2B5EF4-FFF2-40B4-BE49-F238E27FC236}">
                <a16:creationId xmlns:a16="http://schemas.microsoft.com/office/drawing/2014/main" id="{B4856392-ABCE-FA27-784D-AB8A4F5182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1B7ADE-5B1F-B85D-1FB2-B7FB536B08D4}"/>
              </a:ext>
            </a:extLst>
          </p:cNvPr>
          <p:cNvSpPr>
            <a:spLocks noGrp="1"/>
          </p:cNvSpPr>
          <p:nvPr>
            <p:ph type="sldNum" sz="quarter" idx="12"/>
          </p:nvPr>
        </p:nvSpPr>
        <p:spPr/>
        <p:txBody>
          <a:bodyPr/>
          <a:lstStyle/>
          <a:p>
            <a:fld id="{C0B2910E-F01D-44C5-9BF5-B6D8DB01DD67}" type="slidenum">
              <a:rPr lang="en-GB" smtClean="0"/>
              <a:t>‹#›</a:t>
            </a:fld>
            <a:endParaRPr lang="en-GB"/>
          </a:p>
        </p:txBody>
      </p:sp>
    </p:spTree>
    <p:extLst>
      <p:ext uri="{BB962C8B-B14F-4D97-AF65-F5344CB8AC3E}">
        <p14:creationId xmlns:p14="http://schemas.microsoft.com/office/powerpoint/2010/main" val="182839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A1476-8177-16E1-6C3B-64BDE26B2B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0A33C0-A010-EDE4-2482-322A8278BA7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0D9429F-E4C7-8C5A-A550-659C545428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8D334A4-D8E0-1256-F3D2-484C5F32772B}"/>
              </a:ext>
            </a:extLst>
          </p:cNvPr>
          <p:cNvSpPr>
            <a:spLocks noGrp="1"/>
          </p:cNvSpPr>
          <p:nvPr>
            <p:ph type="dt" sz="half" idx="10"/>
          </p:nvPr>
        </p:nvSpPr>
        <p:spPr/>
        <p:txBody>
          <a:bodyPr/>
          <a:lstStyle/>
          <a:p>
            <a:fld id="{A29F6340-B5E2-4D59-8244-09B27EB5D43B}" type="datetimeFigureOut">
              <a:rPr lang="en-GB" smtClean="0"/>
              <a:t>03/02/2026</a:t>
            </a:fld>
            <a:endParaRPr lang="en-GB"/>
          </a:p>
        </p:txBody>
      </p:sp>
      <p:sp>
        <p:nvSpPr>
          <p:cNvPr id="6" name="Footer Placeholder 5">
            <a:extLst>
              <a:ext uri="{FF2B5EF4-FFF2-40B4-BE49-F238E27FC236}">
                <a16:creationId xmlns:a16="http://schemas.microsoft.com/office/drawing/2014/main" id="{4A0C77EC-A289-1105-3173-ADA6165FD86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A13B7C-CE25-1AF9-2410-84466BC76368}"/>
              </a:ext>
            </a:extLst>
          </p:cNvPr>
          <p:cNvSpPr>
            <a:spLocks noGrp="1"/>
          </p:cNvSpPr>
          <p:nvPr>
            <p:ph type="sldNum" sz="quarter" idx="12"/>
          </p:nvPr>
        </p:nvSpPr>
        <p:spPr/>
        <p:txBody>
          <a:bodyPr/>
          <a:lstStyle/>
          <a:p>
            <a:fld id="{C0B2910E-F01D-44C5-9BF5-B6D8DB01DD67}" type="slidenum">
              <a:rPr lang="en-GB" smtClean="0"/>
              <a:t>‹#›</a:t>
            </a:fld>
            <a:endParaRPr lang="en-GB"/>
          </a:p>
        </p:txBody>
      </p:sp>
    </p:spTree>
    <p:extLst>
      <p:ext uri="{BB962C8B-B14F-4D97-AF65-F5344CB8AC3E}">
        <p14:creationId xmlns:p14="http://schemas.microsoft.com/office/powerpoint/2010/main" val="3144146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88428-7EE2-004B-560A-F2FAAEEA763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FAFCA1D-E9A8-14F6-273B-4485F91873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89F2C2-0802-9CD2-F875-9BED8306D2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9792F7F-2625-A382-03B9-3F99F223B7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8044CA-D54B-AF9D-257E-21293BDCCC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EF57AC5-4046-4F29-A5E2-5A4E67847C7B}"/>
              </a:ext>
            </a:extLst>
          </p:cNvPr>
          <p:cNvSpPr>
            <a:spLocks noGrp="1"/>
          </p:cNvSpPr>
          <p:nvPr>
            <p:ph type="dt" sz="half" idx="10"/>
          </p:nvPr>
        </p:nvSpPr>
        <p:spPr/>
        <p:txBody>
          <a:bodyPr/>
          <a:lstStyle/>
          <a:p>
            <a:fld id="{A29F6340-B5E2-4D59-8244-09B27EB5D43B}" type="datetimeFigureOut">
              <a:rPr lang="en-GB" smtClean="0"/>
              <a:t>03/02/2026</a:t>
            </a:fld>
            <a:endParaRPr lang="en-GB"/>
          </a:p>
        </p:txBody>
      </p:sp>
      <p:sp>
        <p:nvSpPr>
          <p:cNvPr id="8" name="Footer Placeholder 7">
            <a:extLst>
              <a:ext uri="{FF2B5EF4-FFF2-40B4-BE49-F238E27FC236}">
                <a16:creationId xmlns:a16="http://schemas.microsoft.com/office/drawing/2014/main" id="{AC4D2A8F-C482-2206-5AFC-37544D9B8ED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79F0462-92BF-A3C0-5AFF-1134C914684F}"/>
              </a:ext>
            </a:extLst>
          </p:cNvPr>
          <p:cNvSpPr>
            <a:spLocks noGrp="1"/>
          </p:cNvSpPr>
          <p:nvPr>
            <p:ph type="sldNum" sz="quarter" idx="12"/>
          </p:nvPr>
        </p:nvSpPr>
        <p:spPr/>
        <p:txBody>
          <a:bodyPr/>
          <a:lstStyle/>
          <a:p>
            <a:fld id="{C0B2910E-F01D-44C5-9BF5-B6D8DB01DD67}" type="slidenum">
              <a:rPr lang="en-GB" smtClean="0"/>
              <a:t>‹#›</a:t>
            </a:fld>
            <a:endParaRPr lang="en-GB"/>
          </a:p>
        </p:txBody>
      </p:sp>
    </p:spTree>
    <p:extLst>
      <p:ext uri="{BB962C8B-B14F-4D97-AF65-F5344CB8AC3E}">
        <p14:creationId xmlns:p14="http://schemas.microsoft.com/office/powerpoint/2010/main" val="39588671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FC00A-DADB-71D1-0004-E4A2EC75501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D181AB4-F392-36DA-01CE-8B39DDA577D9}"/>
              </a:ext>
            </a:extLst>
          </p:cNvPr>
          <p:cNvSpPr>
            <a:spLocks noGrp="1"/>
          </p:cNvSpPr>
          <p:nvPr>
            <p:ph type="dt" sz="half" idx="10"/>
          </p:nvPr>
        </p:nvSpPr>
        <p:spPr/>
        <p:txBody>
          <a:bodyPr/>
          <a:lstStyle/>
          <a:p>
            <a:fld id="{A29F6340-B5E2-4D59-8244-09B27EB5D43B}" type="datetimeFigureOut">
              <a:rPr lang="en-GB" smtClean="0"/>
              <a:t>03/02/2026</a:t>
            </a:fld>
            <a:endParaRPr lang="en-GB"/>
          </a:p>
        </p:txBody>
      </p:sp>
      <p:sp>
        <p:nvSpPr>
          <p:cNvPr id="4" name="Footer Placeholder 3">
            <a:extLst>
              <a:ext uri="{FF2B5EF4-FFF2-40B4-BE49-F238E27FC236}">
                <a16:creationId xmlns:a16="http://schemas.microsoft.com/office/drawing/2014/main" id="{6FA7ED0A-80FC-CB89-9B07-A01B6D927DB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135AD92-8D1E-34C1-2A79-2789389E0B76}"/>
              </a:ext>
            </a:extLst>
          </p:cNvPr>
          <p:cNvSpPr>
            <a:spLocks noGrp="1"/>
          </p:cNvSpPr>
          <p:nvPr>
            <p:ph type="sldNum" sz="quarter" idx="12"/>
          </p:nvPr>
        </p:nvSpPr>
        <p:spPr/>
        <p:txBody>
          <a:bodyPr/>
          <a:lstStyle/>
          <a:p>
            <a:fld id="{C0B2910E-F01D-44C5-9BF5-B6D8DB01DD67}" type="slidenum">
              <a:rPr lang="en-GB" smtClean="0"/>
              <a:t>‹#›</a:t>
            </a:fld>
            <a:endParaRPr lang="en-GB"/>
          </a:p>
        </p:txBody>
      </p:sp>
    </p:spTree>
    <p:extLst>
      <p:ext uri="{BB962C8B-B14F-4D97-AF65-F5344CB8AC3E}">
        <p14:creationId xmlns:p14="http://schemas.microsoft.com/office/powerpoint/2010/main" val="11388082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7CD381-A41C-E963-F811-CC05FB3C18F6}"/>
              </a:ext>
            </a:extLst>
          </p:cNvPr>
          <p:cNvSpPr>
            <a:spLocks noGrp="1"/>
          </p:cNvSpPr>
          <p:nvPr>
            <p:ph type="dt" sz="half" idx="10"/>
          </p:nvPr>
        </p:nvSpPr>
        <p:spPr/>
        <p:txBody>
          <a:bodyPr/>
          <a:lstStyle/>
          <a:p>
            <a:fld id="{A29F6340-B5E2-4D59-8244-09B27EB5D43B}" type="datetimeFigureOut">
              <a:rPr lang="en-GB" smtClean="0"/>
              <a:t>03/02/2026</a:t>
            </a:fld>
            <a:endParaRPr lang="en-GB"/>
          </a:p>
        </p:txBody>
      </p:sp>
      <p:sp>
        <p:nvSpPr>
          <p:cNvPr id="3" name="Footer Placeholder 2">
            <a:extLst>
              <a:ext uri="{FF2B5EF4-FFF2-40B4-BE49-F238E27FC236}">
                <a16:creationId xmlns:a16="http://schemas.microsoft.com/office/drawing/2014/main" id="{D4B46700-09D5-6A59-89D3-DCD14DF1587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9DE06BF-9F5C-C5C0-D160-9A3009A5FA54}"/>
              </a:ext>
            </a:extLst>
          </p:cNvPr>
          <p:cNvSpPr>
            <a:spLocks noGrp="1"/>
          </p:cNvSpPr>
          <p:nvPr>
            <p:ph type="sldNum" sz="quarter" idx="12"/>
          </p:nvPr>
        </p:nvSpPr>
        <p:spPr/>
        <p:txBody>
          <a:bodyPr/>
          <a:lstStyle/>
          <a:p>
            <a:fld id="{C0B2910E-F01D-44C5-9BF5-B6D8DB01DD67}" type="slidenum">
              <a:rPr lang="en-GB" smtClean="0"/>
              <a:t>‹#›</a:t>
            </a:fld>
            <a:endParaRPr lang="en-GB"/>
          </a:p>
        </p:txBody>
      </p:sp>
    </p:spTree>
    <p:extLst>
      <p:ext uri="{BB962C8B-B14F-4D97-AF65-F5344CB8AC3E}">
        <p14:creationId xmlns:p14="http://schemas.microsoft.com/office/powerpoint/2010/main" val="3755360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4BD32-564F-2B0F-0BCD-6D00F201A9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CE94208-0884-EBAD-CA1D-DDADE4B57C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704F43-EE1F-2CFB-CBB3-C35D6BE811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45C46F-A881-EA79-B84C-7AAD76305023}"/>
              </a:ext>
            </a:extLst>
          </p:cNvPr>
          <p:cNvSpPr>
            <a:spLocks noGrp="1"/>
          </p:cNvSpPr>
          <p:nvPr>
            <p:ph type="dt" sz="half" idx="10"/>
          </p:nvPr>
        </p:nvSpPr>
        <p:spPr/>
        <p:txBody>
          <a:bodyPr/>
          <a:lstStyle/>
          <a:p>
            <a:fld id="{A29F6340-B5E2-4D59-8244-09B27EB5D43B}" type="datetimeFigureOut">
              <a:rPr lang="en-GB" smtClean="0"/>
              <a:t>03/02/2026</a:t>
            </a:fld>
            <a:endParaRPr lang="en-GB"/>
          </a:p>
        </p:txBody>
      </p:sp>
      <p:sp>
        <p:nvSpPr>
          <p:cNvPr id="6" name="Footer Placeholder 5">
            <a:extLst>
              <a:ext uri="{FF2B5EF4-FFF2-40B4-BE49-F238E27FC236}">
                <a16:creationId xmlns:a16="http://schemas.microsoft.com/office/drawing/2014/main" id="{CF3C7744-17F2-9B18-B177-9EFAD9C60CF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1B9E475-FD71-48F7-B7C5-98E0E2564CFA}"/>
              </a:ext>
            </a:extLst>
          </p:cNvPr>
          <p:cNvSpPr>
            <a:spLocks noGrp="1"/>
          </p:cNvSpPr>
          <p:nvPr>
            <p:ph type="sldNum" sz="quarter" idx="12"/>
          </p:nvPr>
        </p:nvSpPr>
        <p:spPr/>
        <p:txBody>
          <a:bodyPr/>
          <a:lstStyle/>
          <a:p>
            <a:fld id="{C0B2910E-F01D-44C5-9BF5-B6D8DB01DD67}" type="slidenum">
              <a:rPr lang="en-GB" smtClean="0"/>
              <a:t>‹#›</a:t>
            </a:fld>
            <a:endParaRPr lang="en-GB"/>
          </a:p>
        </p:txBody>
      </p:sp>
    </p:spTree>
    <p:extLst>
      <p:ext uri="{BB962C8B-B14F-4D97-AF65-F5344CB8AC3E}">
        <p14:creationId xmlns:p14="http://schemas.microsoft.com/office/powerpoint/2010/main" val="3074814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1C4B-737D-7109-238F-370CED947F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FB328D7-8A7C-508B-4C63-709764865A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8CF4B9A-B72B-59B8-DA49-812E690A7E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96B2E3-23C1-C2CA-B2E6-8F6AD2E8D3F7}"/>
              </a:ext>
            </a:extLst>
          </p:cNvPr>
          <p:cNvSpPr>
            <a:spLocks noGrp="1"/>
          </p:cNvSpPr>
          <p:nvPr>
            <p:ph type="dt" sz="half" idx="10"/>
          </p:nvPr>
        </p:nvSpPr>
        <p:spPr/>
        <p:txBody>
          <a:bodyPr/>
          <a:lstStyle/>
          <a:p>
            <a:fld id="{A29F6340-B5E2-4D59-8244-09B27EB5D43B}" type="datetimeFigureOut">
              <a:rPr lang="en-GB" smtClean="0"/>
              <a:t>03/02/2026</a:t>
            </a:fld>
            <a:endParaRPr lang="en-GB"/>
          </a:p>
        </p:txBody>
      </p:sp>
      <p:sp>
        <p:nvSpPr>
          <p:cNvPr id="6" name="Footer Placeholder 5">
            <a:extLst>
              <a:ext uri="{FF2B5EF4-FFF2-40B4-BE49-F238E27FC236}">
                <a16:creationId xmlns:a16="http://schemas.microsoft.com/office/drawing/2014/main" id="{D73AC535-C14E-BB8E-3A79-7795EBCBBF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0008C57-C6B4-F4B4-8256-37BEF91B2CCB}"/>
              </a:ext>
            </a:extLst>
          </p:cNvPr>
          <p:cNvSpPr>
            <a:spLocks noGrp="1"/>
          </p:cNvSpPr>
          <p:nvPr>
            <p:ph type="sldNum" sz="quarter" idx="12"/>
          </p:nvPr>
        </p:nvSpPr>
        <p:spPr/>
        <p:txBody>
          <a:bodyPr/>
          <a:lstStyle/>
          <a:p>
            <a:fld id="{C0B2910E-F01D-44C5-9BF5-B6D8DB01DD67}" type="slidenum">
              <a:rPr lang="en-GB" smtClean="0"/>
              <a:t>‹#›</a:t>
            </a:fld>
            <a:endParaRPr lang="en-GB"/>
          </a:p>
        </p:txBody>
      </p:sp>
    </p:spTree>
    <p:extLst>
      <p:ext uri="{BB962C8B-B14F-4D97-AF65-F5344CB8AC3E}">
        <p14:creationId xmlns:p14="http://schemas.microsoft.com/office/powerpoint/2010/main" val="215407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FA0F6F-E6FF-02D8-8AC3-B692583AEE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D66CCA7-FC83-172A-C319-97BD3E15E2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DD03BD-582F-42ED-B128-217008F30A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29F6340-B5E2-4D59-8244-09B27EB5D43B}" type="datetimeFigureOut">
              <a:rPr lang="en-GB" smtClean="0"/>
              <a:t>03/02/2026</a:t>
            </a:fld>
            <a:endParaRPr lang="en-GB"/>
          </a:p>
        </p:txBody>
      </p:sp>
      <p:sp>
        <p:nvSpPr>
          <p:cNvPr id="5" name="Footer Placeholder 4">
            <a:extLst>
              <a:ext uri="{FF2B5EF4-FFF2-40B4-BE49-F238E27FC236}">
                <a16:creationId xmlns:a16="http://schemas.microsoft.com/office/drawing/2014/main" id="{C4309F1C-C0C7-CC96-79B3-D3C98EF582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AC0704B-B4FF-DC21-DC8A-C1BFE2E477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0B2910E-F01D-44C5-9BF5-B6D8DB01DD67}" type="slidenum">
              <a:rPr lang="en-GB" smtClean="0"/>
              <a:t>‹#›</a:t>
            </a:fld>
            <a:endParaRPr lang="en-GB"/>
          </a:p>
        </p:txBody>
      </p:sp>
    </p:spTree>
    <p:extLst>
      <p:ext uri="{BB962C8B-B14F-4D97-AF65-F5344CB8AC3E}">
        <p14:creationId xmlns:p14="http://schemas.microsoft.com/office/powerpoint/2010/main" val="10405281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18/10/relationships/comments" Target="../comments/modernComment_100_11D274D9.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microsoft.com/office/2018/10/relationships/comments" Target="../comments/modernComment_101_13FD4EB2.xml"/><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4.svg"/><Relationship Id="rId1" Type="http://schemas.openxmlformats.org/officeDocument/2006/relationships/slideLayout" Target="../slideLayouts/slideLayout2.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4" Type="http://schemas.openxmlformats.org/officeDocument/2006/relationships/image" Target="../media/image2.emf"/><Relationship Id="rId9" Type="http://schemas.openxmlformats.org/officeDocument/2006/relationships/image" Target="../media/image7.png"/><Relationship Id="rId14" Type="http://schemas.openxmlformats.org/officeDocument/2006/relationships/image" Target="../media/image12.svg"/></Relationships>
</file>

<file path=ppt/slides/_rels/slide3.xml.rels><?xml version="1.0" encoding="UTF-8" standalone="yes"?>
<Relationships xmlns="http://schemas.openxmlformats.org/package/2006/relationships"><Relationship Id="rId8" Type="http://schemas.openxmlformats.org/officeDocument/2006/relationships/chart" Target="../charts/chart3.xml"/><Relationship Id="rId3" Type="http://schemas.microsoft.com/office/2018/10/relationships/comments" Target="../comments/modernComment_10E_5E784B9D.xml"/><Relationship Id="rId7"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7.jpeg"/><Relationship Id="rId4" Type="http://schemas.openxmlformats.org/officeDocument/2006/relationships/image" Target="../media/image2.emf"/></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microsoft.com/office/2018/10/relationships/comments" Target="../comments/modernComment_10F_6D30D61B.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microsoft.com/office/2018/10/relationships/comments" Target="../comments/modernComment_110_1FBD8D55.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microsoft.com/office/2018/10/relationships/comments" Target="../comments/modernComment_112_C72CBB9D.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ollage of a city&#10;&#10;AI-generated content may be incorrect.">
            <a:extLst>
              <a:ext uri="{FF2B5EF4-FFF2-40B4-BE49-F238E27FC236}">
                <a16:creationId xmlns:a16="http://schemas.microsoft.com/office/drawing/2014/main" id="{DC4C2997-7FAD-D798-EC64-B3219BA63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051" y="0"/>
            <a:ext cx="5702949" cy="6880070"/>
          </a:xfrm>
          <a:prstGeom prst="rect">
            <a:avLst/>
          </a:prstGeom>
        </p:spPr>
      </p:pic>
      <p:sp>
        <p:nvSpPr>
          <p:cNvPr id="2" name="Subtitle 2">
            <a:extLst>
              <a:ext uri="{FF2B5EF4-FFF2-40B4-BE49-F238E27FC236}">
                <a16:creationId xmlns:a16="http://schemas.microsoft.com/office/drawing/2014/main" id="{0291A174-1427-BECA-EF5A-44B17B0F9A87}"/>
              </a:ext>
            </a:extLst>
          </p:cNvPr>
          <p:cNvSpPr txBox="1">
            <a:spLocks/>
          </p:cNvSpPr>
          <p:nvPr/>
        </p:nvSpPr>
        <p:spPr>
          <a:xfrm>
            <a:off x="769579" y="956665"/>
            <a:ext cx="5461243" cy="247233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6000">
                <a:latin typeface="Roboto Thin"/>
                <a:ea typeface="Roboto Thin"/>
                <a:cs typeface="Roboto Thin"/>
              </a:rPr>
              <a:t>CULTIVATE</a:t>
            </a:r>
            <a:br>
              <a:rPr lang="en-GB" sz="6000">
                <a:latin typeface="Roboto Thin"/>
                <a:ea typeface="Roboto Thin"/>
                <a:cs typeface="Roboto Thin"/>
              </a:rPr>
            </a:br>
            <a:r>
              <a:rPr lang="en-GB" sz="6000">
                <a:latin typeface="Roboto Thin"/>
                <a:ea typeface="Roboto Thin"/>
                <a:cs typeface="Roboto Thin"/>
              </a:rPr>
              <a:t>MEANINGFUL CONNECTIONS</a:t>
            </a:r>
          </a:p>
        </p:txBody>
      </p:sp>
      <p:cxnSp>
        <p:nvCxnSpPr>
          <p:cNvPr id="7" name="Straight Connector 6">
            <a:extLst>
              <a:ext uri="{FF2B5EF4-FFF2-40B4-BE49-F238E27FC236}">
                <a16:creationId xmlns:a16="http://schemas.microsoft.com/office/drawing/2014/main" id="{B75CFDCA-06DC-B08F-1118-8EBCB8BAEE85}"/>
              </a:ext>
            </a:extLst>
          </p:cNvPr>
          <p:cNvCxnSpPr>
            <a:cxnSpLocks/>
          </p:cNvCxnSpPr>
          <p:nvPr/>
        </p:nvCxnSpPr>
        <p:spPr>
          <a:xfrm>
            <a:off x="574609" y="0"/>
            <a:ext cx="0" cy="3314700"/>
          </a:xfrm>
          <a:prstGeom prst="line">
            <a:avLst/>
          </a:prstGeom>
          <a:ln w="15875">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5" name="Rectangle 4">
            <a:extLst>
              <a:ext uri="{FF2B5EF4-FFF2-40B4-BE49-F238E27FC236}">
                <a16:creationId xmlns:a16="http://schemas.microsoft.com/office/drawing/2014/main" id="{BFB8E8D0-BC69-3F01-0C25-0D5FA24CD582}"/>
              </a:ext>
            </a:extLst>
          </p:cNvPr>
          <p:cNvSpPr/>
          <p:nvPr/>
        </p:nvSpPr>
        <p:spPr>
          <a:xfrm rot="5400000">
            <a:off x="9484732" y="-1915531"/>
            <a:ext cx="791737" cy="4622800"/>
          </a:xfrm>
          <a:prstGeom prst="rect">
            <a:avLst/>
          </a:prstGeom>
          <a:gradFill>
            <a:gsLst>
              <a:gs pos="50000">
                <a:schemeClr val="bg1"/>
              </a:gs>
              <a:gs pos="89000">
                <a:schemeClr val="bg1">
                  <a:lumMod val="0"/>
                  <a:lumOff val="10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a:extLst>
              <a:ext uri="{FF2B5EF4-FFF2-40B4-BE49-F238E27FC236}">
                <a16:creationId xmlns:a16="http://schemas.microsoft.com/office/drawing/2014/main" id="{5646C325-5B90-4F3F-935C-BEFDEBA0A6DA}"/>
              </a:ext>
            </a:extLst>
          </p:cNvPr>
          <p:cNvPicPr>
            <a:picLocks noChangeAspect="1"/>
          </p:cNvPicPr>
          <p:nvPr/>
        </p:nvPicPr>
        <p:blipFill>
          <a:blip r:embed="rId5"/>
          <a:stretch>
            <a:fillRect/>
          </a:stretch>
        </p:blipFill>
        <p:spPr>
          <a:xfrm>
            <a:off x="9735984" y="293713"/>
            <a:ext cx="1959757" cy="402973"/>
          </a:xfrm>
          <a:prstGeom prst="rect">
            <a:avLst/>
          </a:prstGeom>
        </p:spPr>
      </p:pic>
      <p:sp>
        <p:nvSpPr>
          <p:cNvPr id="6" name="TextBox 5">
            <a:extLst>
              <a:ext uri="{FF2B5EF4-FFF2-40B4-BE49-F238E27FC236}">
                <a16:creationId xmlns:a16="http://schemas.microsoft.com/office/drawing/2014/main" id="{C946A8B4-6526-F912-7F83-FB8884807A84}"/>
              </a:ext>
            </a:extLst>
          </p:cNvPr>
          <p:cNvSpPr txBox="1"/>
          <p:nvPr/>
        </p:nvSpPr>
        <p:spPr>
          <a:xfrm>
            <a:off x="774685" y="5116177"/>
            <a:ext cx="503516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333333"/>
                </a:solidFill>
                <a:highlight>
                  <a:srgbClr val="FFFFFF"/>
                </a:highlight>
                <a:latin typeface="Roboto Thin"/>
                <a:ea typeface="Roboto Thin"/>
                <a:cs typeface="Roboto Thin"/>
              </a:rPr>
              <a:t>Unlock year-round, tailored access to the industry’s most powerful global investor network with the 121 Investor Engagement Programme.</a:t>
            </a:r>
            <a:endParaRPr lang="en-US" sz="4400">
              <a:latin typeface="Roboto Thin"/>
              <a:ea typeface="Roboto Thin"/>
              <a:cs typeface="Roboto Thin"/>
            </a:endParaRPr>
          </a:p>
        </p:txBody>
      </p:sp>
      <p:sp>
        <p:nvSpPr>
          <p:cNvPr id="11" name="TextBox 14">
            <a:extLst>
              <a:ext uri="{FF2B5EF4-FFF2-40B4-BE49-F238E27FC236}">
                <a16:creationId xmlns:a16="http://schemas.microsoft.com/office/drawing/2014/main" id="{7415439C-2E9A-9087-7F7B-D5DE003C0778}"/>
              </a:ext>
            </a:extLst>
          </p:cNvPr>
          <p:cNvSpPr txBox="1"/>
          <p:nvPr/>
        </p:nvSpPr>
        <p:spPr>
          <a:xfrm>
            <a:off x="311170" y="6290874"/>
            <a:ext cx="5186293"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kern="1000">
                <a:solidFill>
                  <a:schemeClr val="tx1">
                    <a:lumMod val="75000"/>
                    <a:lumOff val="25000"/>
                  </a:schemeClr>
                </a:solidFill>
                <a:latin typeface="Roboto"/>
                <a:ea typeface="Roboto"/>
                <a:cs typeface="Roboto"/>
              </a:rPr>
              <a:t>Get in touch   |   ieteam@121mininginvestment.com</a:t>
            </a:r>
          </a:p>
        </p:txBody>
      </p:sp>
    </p:spTree>
    <p:extLst>
      <p:ext uri="{BB962C8B-B14F-4D97-AF65-F5344CB8AC3E}">
        <p14:creationId xmlns:p14="http://schemas.microsoft.com/office/powerpoint/2010/main" val="299005145"/>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DEFF218D-F0F8-8E95-B105-63495299A84E}"/>
              </a:ext>
            </a:extLst>
          </p:cNvPr>
          <p:cNvSpPr/>
          <p:nvPr/>
        </p:nvSpPr>
        <p:spPr>
          <a:xfrm>
            <a:off x="666750" y="2165515"/>
            <a:ext cx="2586567" cy="1909622"/>
          </a:xfrm>
          <a:prstGeom prst="roundRect">
            <a:avLst/>
          </a:prstGeom>
          <a:solidFill>
            <a:srgbClr val="DDB8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879AD849-E6CB-1116-6AC0-807126EF9371}"/>
              </a:ext>
            </a:extLst>
          </p:cNvPr>
          <p:cNvSpPr/>
          <p:nvPr/>
        </p:nvSpPr>
        <p:spPr>
          <a:xfrm>
            <a:off x="3450872" y="2152600"/>
            <a:ext cx="2586567" cy="1909622"/>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56AECCB1-A98C-2A36-1BAF-203A642E9D73}"/>
              </a:ext>
            </a:extLst>
          </p:cNvPr>
          <p:cNvSpPr/>
          <p:nvPr/>
        </p:nvSpPr>
        <p:spPr>
          <a:xfrm>
            <a:off x="6234994" y="2170062"/>
            <a:ext cx="5290256" cy="1909622"/>
          </a:xfrm>
          <a:prstGeom prst="roundRect">
            <a:avLst/>
          </a:prstGeom>
          <a:solidFill>
            <a:srgbClr val="DDB8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334D9-14A2-22F9-C2C0-C6628FD2A4D8}"/>
              </a:ext>
            </a:extLst>
          </p:cNvPr>
          <p:cNvSpPr>
            <a:spLocks noGrp="1"/>
          </p:cNvSpPr>
          <p:nvPr>
            <p:ph type="title"/>
          </p:nvPr>
        </p:nvSpPr>
        <p:spPr>
          <a:xfrm>
            <a:off x="838199" y="195109"/>
            <a:ext cx="9198429" cy="1043359"/>
          </a:xfrm>
        </p:spPr>
        <p:txBody>
          <a:bodyPr>
            <a:normAutofit/>
          </a:bodyPr>
          <a:lstStyle/>
          <a:p>
            <a:r>
              <a:rPr lang="en-US">
                <a:latin typeface="Roboto Thin"/>
                <a:ea typeface="Roboto Thin"/>
                <a:cs typeface="Roboto Thin"/>
              </a:rPr>
              <a:t>PROGRAMME FUNDEMENTALS</a:t>
            </a:r>
            <a:endParaRPr lang="en-US">
              <a:latin typeface="Roboto Thin" panose="02000000000000000000" pitchFamily="2" charset="0"/>
              <a:ea typeface="Roboto Thin" panose="02000000000000000000" pitchFamily="2" charset="0"/>
              <a:cs typeface="Roboto Thin"/>
            </a:endParaRPr>
          </a:p>
        </p:txBody>
      </p:sp>
      <p:sp>
        <p:nvSpPr>
          <p:cNvPr id="3" name="Content Placeholder 2">
            <a:extLst>
              <a:ext uri="{FF2B5EF4-FFF2-40B4-BE49-F238E27FC236}">
                <a16:creationId xmlns:a16="http://schemas.microsoft.com/office/drawing/2014/main" id="{38EA368B-CD6C-E545-378F-4F5F7BFEBC71}"/>
              </a:ext>
            </a:extLst>
          </p:cNvPr>
          <p:cNvSpPr>
            <a:spLocks noGrp="1"/>
          </p:cNvSpPr>
          <p:nvPr>
            <p:ph idx="1"/>
          </p:nvPr>
        </p:nvSpPr>
        <p:spPr>
          <a:xfrm>
            <a:off x="838201" y="1416103"/>
            <a:ext cx="8790214" cy="576324"/>
          </a:xfrm>
        </p:spPr>
        <p:txBody>
          <a:bodyPr vert="horz" lIns="91440" tIns="45720" rIns="91440" bIns="45720" rtlCol="0" anchor="t">
            <a:noAutofit/>
          </a:bodyPr>
          <a:lstStyle/>
          <a:p>
            <a:pPr marL="0" indent="0">
              <a:buNone/>
            </a:pPr>
            <a:r>
              <a:rPr lang="en-US" sz="1800" b="1">
                <a:latin typeface="Roboto"/>
                <a:ea typeface="Roboto"/>
                <a:cs typeface="Roboto"/>
              </a:rPr>
              <a:t>We cultivate meaningful connections between mining companies and investors, fueling growth and long-term success across the industry.</a:t>
            </a:r>
          </a:p>
        </p:txBody>
      </p:sp>
      <p:sp>
        <p:nvSpPr>
          <p:cNvPr id="56" name="TextBox 55">
            <a:extLst>
              <a:ext uri="{FF2B5EF4-FFF2-40B4-BE49-F238E27FC236}">
                <a16:creationId xmlns:a16="http://schemas.microsoft.com/office/drawing/2014/main" id="{1F14E230-97EC-4895-82D9-55816BF7B442}"/>
              </a:ext>
            </a:extLst>
          </p:cNvPr>
          <p:cNvSpPr txBox="1"/>
          <p:nvPr/>
        </p:nvSpPr>
        <p:spPr>
          <a:xfrm>
            <a:off x="978298" y="2324834"/>
            <a:ext cx="2275017" cy="276999"/>
          </a:xfrm>
          <a:prstGeom prst="rect">
            <a:avLst/>
          </a:prstGeom>
          <a:noFill/>
        </p:spPr>
        <p:txBody>
          <a:bodyPr wrap="square" lIns="0" tIns="45720" rIns="91440" bIns="45720" rtlCol="0" anchor="t">
            <a:spAutoFit/>
          </a:bodyPr>
          <a:lstStyle/>
          <a:p>
            <a:r>
              <a:rPr lang="en-US" sz="1200" b="1" kern="1000">
                <a:latin typeface="Roboto Black"/>
                <a:ea typeface="Roboto Black"/>
                <a:cs typeface="Roboto Black"/>
              </a:rPr>
              <a:t>Investor engagement advisory</a:t>
            </a:r>
          </a:p>
        </p:txBody>
      </p:sp>
      <p:sp>
        <p:nvSpPr>
          <p:cNvPr id="57" name="TextBox 56">
            <a:extLst>
              <a:ext uri="{FF2B5EF4-FFF2-40B4-BE49-F238E27FC236}">
                <a16:creationId xmlns:a16="http://schemas.microsoft.com/office/drawing/2014/main" id="{C8A8E9AD-5A35-4092-B9BD-AAFBA6B41578}"/>
              </a:ext>
            </a:extLst>
          </p:cNvPr>
          <p:cNvSpPr txBox="1"/>
          <p:nvPr/>
        </p:nvSpPr>
        <p:spPr>
          <a:xfrm>
            <a:off x="978300" y="2629336"/>
            <a:ext cx="1450660" cy="1107996"/>
          </a:xfrm>
          <a:prstGeom prst="rect">
            <a:avLst/>
          </a:prstGeom>
          <a:noFill/>
        </p:spPr>
        <p:txBody>
          <a:bodyPr wrap="square" lIns="0" tIns="45720" rIns="91440" bIns="45720" rtlCol="0" anchor="t">
            <a:spAutoFit/>
          </a:bodyPr>
          <a:lstStyle/>
          <a:p>
            <a:r>
              <a:rPr lang="en-US" sz="1100" kern="1000">
                <a:latin typeface="Roboto"/>
                <a:ea typeface="Roboto"/>
                <a:cs typeface="Roboto"/>
              </a:rPr>
              <a:t>Dedicated account manager, developing an annual investor engagement strategy tailored to your objectives</a:t>
            </a:r>
          </a:p>
        </p:txBody>
      </p:sp>
      <p:sp>
        <p:nvSpPr>
          <p:cNvPr id="70" name="TextBox 69">
            <a:extLst>
              <a:ext uri="{FF2B5EF4-FFF2-40B4-BE49-F238E27FC236}">
                <a16:creationId xmlns:a16="http://schemas.microsoft.com/office/drawing/2014/main" id="{E6F52573-9213-49B0-BB6B-33C0711E853D}"/>
              </a:ext>
            </a:extLst>
          </p:cNvPr>
          <p:cNvSpPr txBox="1"/>
          <p:nvPr/>
        </p:nvSpPr>
        <p:spPr>
          <a:xfrm>
            <a:off x="3737827" y="2324834"/>
            <a:ext cx="2275017" cy="276999"/>
          </a:xfrm>
          <a:prstGeom prst="rect">
            <a:avLst/>
          </a:prstGeom>
          <a:noFill/>
        </p:spPr>
        <p:txBody>
          <a:bodyPr wrap="square" lIns="0" tIns="45720" rIns="91440" bIns="45720" rtlCol="0" anchor="t">
            <a:spAutoFit/>
          </a:bodyPr>
          <a:lstStyle/>
          <a:p>
            <a:r>
              <a:rPr lang="en-US" sz="1200" b="1" kern="1000">
                <a:latin typeface="Roboto Black"/>
                <a:ea typeface="Roboto Black"/>
                <a:cs typeface="Roboto Black"/>
              </a:rPr>
              <a:t>Roadshows support</a:t>
            </a:r>
            <a:endParaRPr lang="en-US" sz="1200" b="1" kern="1000">
              <a:latin typeface="Roboto Black" panose="02000000000000000000" pitchFamily="2" charset="0"/>
              <a:ea typeface="Roboto Black" panose="02000000000000000000" pitchFamily="2" charset="0"/>
            </a:endParaRPr>
          </a:p>
        </p:txBody>
      </p:sp>
      <p:sp>
        <p:nvSpPr>
          <p:cNvPr id="71" name="TextBox 70">
            <a:extLst>
              <a:ext uri="{FF2B5EF4-FFF2-40B4-BE49-F238E27FC236}">
                <a16:creationId xmlns:a16="http://schemas.microsoft.com/office/drawing/2014/main" id="{FAFD945D-74B1-41BA-A489-C2808B3DA1C6}"/>
              </a:ext>
            </a:extLst>
          </p:cNvPr>
          <p:cNvSpPr txBox="1"/>
          <p:nvPr/>
        </p:nvSpPr>
        <p:spPr>
          <a:xfrm>
            <a:off x="3737828" y="2629336"/>
            <a:ext cx="1574602" cy="1107996"/>
          </a:xfrm>
          <a:prstGeom prst="rect">
            <a:avLst/>
          </a:prstGeom>
          <a:noFill/>
        </p:spPr>
        <p:txBody>
          <a:bodyPr wrap="square" lIns="0" tIns="45720" rIns="91440" bIns="45720" rtlCol="0" anchor="t">
            <a:spAutoFit/>
          </a:bodyPr>
          <a:lstStyle/>
          <a:p>
            <a:r>
              <a:rPr lang="en-GB" sz="1100" kern="1000">
                <a:latin typeface="Roboto"/>
                <a:ea typeface="Roboto"/>
                <a:cs typeface="Roboto"/>
              </a:rPr>
              <a:t>Taking your message to a curated list of investors in target locations (virtually and in-person), including meeting co-ordination</a:t>
            </a:r>
          </a:p>
        </p:txBody>
      </p:sp>
      <p:sp>
        <p:nvSpPr>
          <p:cNvPr id="72" name="TextBox 71">
            <a:extLst>
              <a:ext uri="{FF2B5EF4-FFF2-40B4-BE49-F238E27FC236}">
                <a16:creationId xmlns:a16="http://schemas.microsoft.com/office/drawing/2014/main" id="{2B8898A1-18F5-4760-9EE8-5BD15BC8580E}"/>
              </a:ext>
            </a:extLst>
          </p:cNvPr>
          <p:cNvSpPr txBox="1"/>
          <p:nvPr/>
        </p:nvSpPr>
        <p:spPr>
          <a:xfrm>
            <a:off x="6508984" y="2324834"/>
            <a:ext cx="3886873" cy="276999"/>
          </a:xfrm>
          <a:prstGeom prst="rect">
            <a:avLst/>
          </a:prstGeom>
          <a:noFill/>
        </p:spPr>
        <p:txBody>
          <a:bodyPr wrap="square" lIns="0" tIns="45720" rIns="91440" bIns="45720" rtlCol="0" anchor="t">
            <a:spAutoFit/>
          </a:bodyPr>
          <a:lstStyle/>
          <a:p>
            <a:r>
              <a:rPr lang="en-US" sz="1200" b="1" kern="1000">
                <a:latin typeface="Roboto Black"/>
                <a:ea typeface="Roboto Black"/>
                <a:cs typeface="Roboto Black"/>
              </a:rPr>
              <a:t>121 Events Concierge</a:t>
            </a:r>
          </a:p>
        </p:txBody>
      </p:sp>
      <p:sp>
        <p:nvSpPr>
          <p:cNvPr id="73" name="TextBox 72">
            <a:extLst>
              <a:ext uri="{FF2B5EF4-FFF2-40B4-BE49-F238E27FC236}">
                <a16:creationId xmlns:a16="http://schemas.microsoft.com/office/drawing/2014/main" id="{BE5DFF1E-8C18-464C-A4EF-2BB2D45598B6}"/>
              </a:ext>
            </a:extLst>
          </p:cNvPr>
          <p:cNvSpPr txBox="1"/>
          <p:nvPr/>
        </p:nvSpPr>
        <p:spPr>
          <a:xfrm>
            <a:off x="6508984" y="2600029"/>
            <a:ext cx="3800625" cy="600164"/>
          </a:xfrm>
          <a:prstGeom prst="rect">
            <a:avLst/>
          </a:prstGeom>
          <a:noFill/>
        </p:spPr>
        <p:txBody>
          <a:bodyPr wrap="square" lIns="0" tIns="45720" rIns="91440" bIns="45720" rtlCol="0" anchor="t">
            <a:spAutoFit/>
          </a:bodyPr>
          <a:lstStyle/>
          <a:p>
            <a:r>
              <a:rPr lang="en-US" sz="1100" kern="1000">
                <a:latin typeface="Roboto"/>
                <a:ea typeface="Roboto"/>
                <a:cs typeface="Roboto"/>
              </a:rPr>
              <a:t>Managing your meeting schedule end-to-end from targeted investor outreach to onsite meeting facilitation to post-show investor feedback reports – </a:t>
            </a:r>
            <a:r>
              <a:rPr lang="en-US" sz="1100" kern="1000" err="1">
                <a:latin typeface="Roboto"/>
                <a:ea typeface="Roboto"/>
                <a:cs typeface="Roboto"/>
              </a:rPr>
              <a:t>maximising</a:t>
            </a:r>
            <a:r>
              <a:rPr lang="en-US" sz="1100" kern="1000">
                <a:latin typeface="Roboto"/>
                <a:ea typeface="Roboto"/>
                <a:cs typeface="Roboto"/>
              </a:rPr>
              <a:t> your ROI</a:t>
            </a:r>
            <a:endParaRPr lang="en-US"/>
          </a:p>
        </p:txBody>
      </p:sp>
      <p:sp>
        <p:nvSpPr>
          <p:cNvPr id="74" name="Rounded Rectangle 5">
            <a:extLst>
              <a:ext uri="{FF2B5EF4-FFF2-40B4-BE49-F238E27FC236}">
                <a16:creationId xmlns:a16="http://schemas.microsoft.com/office/drawing/2014/main" id="{BC890523-E699-43F5-B457-C06A52AE4823}"/>
              </a:ext>
            </a:extLst>
          </p:cNvPr>
          <p:cNvSpPr/>
          <p:nvPr/>
        </p:nvSpPr>
        <p:spPr>
          <a:xfrm>
            <a:off x="666750" y="4212447"/>
            <a:ext cx="2586567" cy="2308051"/>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ounded Rectangle 6">
            <a:extLst>
              <a:ext uri="{FF2B5EF4-FFF2-40B4-BE49-F238E27FC236}">
                <a16:creationId xmlns:a16="http://schemas.microsoft.com/office/drawing/2014/main" id="{86AA30AE-E709-44B4-B4DB-2593CF2D4170}"/>
              </a:ext>
            </a:extLst>
          </p:cNvPr>
          <p:cNvSpPr/>
          <p:nvPr/>
        </p:nvSpPr>
        <p:spPr>
          <a:xfrm>
            <a:off x="3450872" y="4212447"/>
            <a:ext cx="2586567" cy="2308051"/>
          </a:xfrm>
          <a:prstGeom prst="roundRect">
            <a:avLst/>
          </a:prstGeom>
          <a:solidFill>
            <a:srgbClr val="DDB8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8">
            <a:extLst>
              <a:ext uri="{FF2B5EF4-FFF2-40B4-BE49-F238E27FC236}">
                <a16:creationId xmlns:a16="http://schemas.microsoft.com/office/drawing/2014/main" id="{0CC060F7-6F56-40A2-B97E-59C94B3F41D9}"/>
              </a:ext>
            </a:extLst>
          </p:cNvPr>
          <p:cNvSpPr/>
          <p:nvPr/>
        </p:nvSpPr>
        <p:spPr>
          <a:xfrm>
            <a:off x="6234994" y="4229909"/>
            <a:ext cx="2586567" cy="2308051"/>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ed Rectangle 9">
            <a:extLst>
              <a:ext uri="{FF2B5EF4-FFF2-40B4-BE49-F238E27FC236}">
                <a16:creationId xmlns:a16="http://schemas.microsoft.com/office/drawing/2014/main" id="{4EAC841B-6282-4D2B-9DEA-4824E3932A17}"/>
              </a:ext>
            </a:extLst>
          </p:cNvPr>
          <p:cNvSpPr/>
          <p:nvPr/>
        </p:nvSpPr>
        <p:spPr>
          <a:xfrm>
            <a:off x="9019117" y="4229909"/>
            <a:ext cx="2586567" cy="2308051"/>
          </a:xfrm>
          <a:prstGeom prst="roundRect">
            <a:avLst/>
          </a:prstGeom>
          <a:solidFill>
            <a:srgbClr val="DDB8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a:extLst>
              <a:ext uri="{FF2B5EF4-FFF2-40B4-BE49-F238E27FC236}">
                <a16:creationId xmlns:a16="http://schemas.microsoft.com/office/drawing/2014/main" id="{19FAD342-829B-4494-BEFE-4F80EB2CF4D7}"/>
              </a:ext>
            </a:extLst>
          </p:cNvPr>
          <p:cNvSpPr txBox="1"/>
          <p:nvPr/>
        </p:nvSpPr>
        <p:spPr>
          <a:xfrm>
            <a:off x="978298" y="4460881"/>
            <a:ext cx="2275017" cy="276999"/>
          </a:xfrm>
          <a:prstGeom prst="rect">
            <a:avLst/>
          </a:prstGeom>
          <a:noFill/>
        </p:spPr>
        <p:txBody>
          <a:bodyPr wrap="square" lIns="0" tIns="45720" rIns="91440" bIns="45720" rtlCol="0" anchor="t">
            <a:spAutoFit/>
          </a:bodyPr>
          <a:lstStyle/>
          <a:p>
            <a:r>
              <a:rPr lang="en-US" sz="1200" b="1" kern="1000">
                <a:latin typeface="Roboto Black" panose="02000000000000000000" pitchFamily="2" charset="0"/>
                <a:ea typeface="Roboto Black" panose="02000000000000000000" pitchFamily="2" charset="0"/>
              </a:rPr>
              <a:t>Targeted distribution</a:t>
            </a:r>
          </a:p>
        </p:txBody>
      </p:sp>
      <p:sp>
        <p:nvSpPr>
          <p:cNvPr id="79" name="TextBox 78">
            <a:extLst>
              <a:ext uri="{FF2B5EF4-FFF2-40B4-BE49-F238E27FC236}">
                <a16:creationId xmlns:a16="http://schemas.microsoft.com/office/drawing/2014/main" id="{81C55E03-42C5-49FA-904C-33123F6A01C1}"/>
              </a:ext>
            </a:extLst>
          </p:cNvPr>
          <p:cNvSpPr txBox="1"/>
          <p:nvPr/>
        </p:nvSpPr>
        <p:spPr>
          <a:xfrm>
            <a:off x="978299" y="4765383"/>
            <a:ext cx="1582022" cy="1107996"/>
          </a:xfrm>
          <a:prstGeom prst="rect">
            <a:avLst/>
          </a:prstGeom>
          <a:noFill/>
        </p:spPr>
        <p:txBody>
          <a:bodyPr wrap="square" lIns="0" tIns="45720" rIns="91440" bIns="45720" rtlCol="0" anchor="t">
            <a:spAutoFit/>
          </a:bodyPr>
          <a:lstStyle/>
          <a:p>
            <a:r>
              <a:rPr lang="en-US" sz="1100" kern="1000">
                <a:latin typeface="Roboto"/>
                <a:ea typeface="Roboto"/>
                <a:cs typeface="Roboto"/>
              </a:rPr>
              <a:t>Promoting your news and marketing to the right investors ​on our database based on their specific investment criteria</a:t>
            </a:r>
          </a:p>
        </p:txBody>
      </p:sp>
      <p:sp>
        <p:nvSpPr>
          <p:cNvPr id="80" name="TextBox 79">
            <a:extLst>
              <a:ext uri="{FF2B5EF4-FFF2-40B4-BE49-F238E27FC236}">
                <a16:creationId xmlns:a16="http://schemas.microsoft.com/office/drawing/2014/main" id="{4EE466A2-A95A-4E2F-A78B-C0A64D168C1E}"/>
              </a:ext>
            </a:extLst>
          </p:cNvPr>
          <p:cNvSpPr txBox="1"/>
          <p:nvPr/>
        </p:nvSpPr>
        <p:spPr>
          <a:xfrm>
            <a:off x="9290492" y="4439310"/>
            <a:ext cx="2009784" cy="282358"/>
          </a:xfrm>
          <a:prstGeom prst="rect">
            <a:avLst/>
          </a:prstGeom>
          <a:noFill/>
        </p:spPr>
        <p:txBody>
          <a:bodyPr wrap="square" lIns="0" rtlCol="0">
            <a:spAutoFit/>
          </a:bodyPr>
          <a:lstStyle/>
          <a:p>
            <a:r>
              <a:rPr lang="en-US" sz="1200" b="1" kern="1000">
                <a:latin typeface="Roboto Black" panose="02000000000000000000" pitchFamily="2" charset="0"/>
                <a:ea typeface="Roboto Black" panose="02000000000000000000" pitchFamily="2" charset="0"/>
              </a:rPr>
              <a:t>Webinar support</a:t>
            </a:r>
          </a:p>
        </p:txBody>
      </p:sp>
      <p:sp>
        <p:nvSpPr>
          <p:cNvPr id="81" name="TextBox 80">
            <a:extLst>
              <a:ext uri="{FF2B5EF4-FFF2-40B4-BE49-F238E27FC236}">
                <a16:creationId xmlns:a16="http://schemas.microsoft.com/office/drawing/2014/main" id="{26310CC4-4592-4EC1-9CB7-B4617728B818}"/>
              </a:ext>
            </a:extLst>
          </p:cNvPr>
          <p:cNvSpPr txBox="1"/>
          <p:nvPr/>
        </p:nvSpPr>
        <p:spPr>
          <a:xfrm>
            <a:off x="9290492" y="4768992"/>
            <a:ext cx="1335718" cy="1531445"/>
          </a:xfrm>
          <a:prstGeom prst="rect">
            <a:avLst/>
          </a:prstGeom>
          <a:noFill/>
        </p:spPr>
        <p:txBody>
          <a:bodyPr wrap="square" lIns="0" tIns="45720" rIns="91440" bIns="45720" rtlCol="0" anchor="t">
            <a:spAutoFit/>
          </a:bodyPr>
          <a:lstStyle/>
          <a:p>
            <a:pPr>
              <a:lnSpc>
                <a:spcPct val="107000"/>
              </a:lnSpc>
              <a:spcAft>
                <a:spcPts val="800"/>
              </a:spcAft>
            </a:pPr>
            <a:r>
              <a:rPr lang="en-GB" sz="1100" kern="1000">
                <a:latin typeface="Roboto"/>
                <a:ea typeface="Roboto"/>
                <a:cs typeface="Roboto"/>
              </a:rPr>
              <a:t>Organisation of themed webinars to support major news flow and highlight corporate activities, to further engage with targeted investors globally</a:t>
            </a:r>
          </a:p>
        </p:txBody>
      </p:sp>
      <p:sp>
        <p:nvSpPr>
          <p:cNvPr id="82" name="TextBox 81">
            <a:extLst>
              <a:ext uri="{FF2B5EF4-FFF2-40B4-BE49-F238E27FC236}">
                <a16:creationId xmlns:a16="http://schemas.microsoft.com/office/drawing/2014/main" id="{6A198DD2-9CFB-44D4-AEE0-21284679B47B}"/>
              </a:ext>
            </a:extLst>
          </p:cNvPr>
          <p:cNvSpPr txBox="1"/>
          <p:nvPr/>
        </p:nvSpPr>
        <p:spPr>
          <a:xfrm>
            <a:off x="3737827" y="4460881"/>
            <a:ext cx="2275017" cy="276999"/>
          </a:xfrm>
          <a:prstGeom prst="rect">
            <a:avLst/>
          </a:prstGeom>
          <a:noFill/>
        </p:spPr>
        <p:txBody>
          <a:bodyPr wrap="square" lIns="0" tIns="45720" rIns="91440" bIns="45720" rtlCol="0" anchor="t">
            <a:spAutoFit/>
          </a:bodyPr>
          <a:lstStyle/>
          <a:p>
            <a:r>
              <a:rPr lang="en-US" sz="1200" b="1" kern="1000">
                <a:latin typeface="Roboto Black" panose="02000000000000000000" pitchFamily="2" charset="0"/>
                <a:ea typeface="Roboto Black" panose="02000000000000000000" pitchFamily="2" charset="0"/>
              </a:rPr>
              <a:t>Outreach analytics</a:t>
            </a:r>
          </a:p>
        </p:txBody>
      </p:sp>
      <p:sp>
        <p:nvSpPr>
          <p:cNvPr id="83" name="TextBox 82">
            <a:extLst>
              <a:ext uri="{FF2B5EF4-FFF2-40B4-BE49-F238E27FC236}">
                <a16:creationId xmlns:a16="http://schemas.microsoft.com/office/drawing/2014/main" id="{97353250-0C5D-4EA7-A8C7-1CFC327765AE}"/>
              </a:ext>
            </a:extLst>
          </p:cNvPr>
          <p:cNvSpPr txBox="1"/>
          <p:nvPr/>
        </p:nvSpPr>
        <p:spPr>
          <a:xfrm>
            <a:off x="3737828" y="4765383"/>
            <a:ext cx="1668562" cy="1107996"/>
          </a:xfrm>
          <a:prstGeom prst="rect">
            <a:avLst/>
          </a:prstGeom>
          <a:noFill/>
        </p:spPr>
        <p:txBody>
          <a:bodyPr wrap="square" lIns="0" tIns="45720" rIns="91440" bIns="45720" rtlCol="0" anchor="t">
            <a:spAutoFit/>
          </a:bodyPr>
          <a:lstStyle/>
          <a:p>
            <a:r>
              <a:rPr lang="en-GB" sz="1100" kern="1000">
                <a:latin typeface="Roboto"/>
                <a:ea typeface="Roboto"/>
                <a:cs typeface="Roboto"/>
              </a:rPr>
              <a:t>Providing detailed analytics on investor readership after each distribution announcement – enabling agile targeting</a:t>
            </a:r>
          </a:p>
        </p:txBody>
      </p:sp>
      <p:sp>
        <p:nvSpPr>
          <p:cNvPr id="84" name="TextBox 83">
            <a:extLst>
              <a:ext uri="{FF2B5EF4-FFF2-40B4-BE49-F238E27FC236}">
                <a16:creationId xmlns:a16="http://schemas.microsoft.com/office/drawing/2014/main" id="{9C4BB760-6911-4896-A7F4-64614E3B623A}"/>
              </a:ext>
            </a:extLst>
          </p:cNvPr>
          <p:cNvSpPr txBox="1"/>
          <p:nvPr/>
        </p:nvSpPr>
        <p:spPr>
          <a:xfrm>
            <a:off x="6508984" y="4460881"/>
            <a:ext cx="2275017" cy="276999"/>
          </a:xfrm>
          <a:prstGeom prst="rect">
            <a:avLst/>
          </a:prstGeom>
          <a:noFill/>
        </p:spPr>
        <p:txBody>
          <a:bodyPr wrap="square" lIns="0" tIns="45720" rIns="91440" bIns="45720" rtlCol="0" anchor="t">
            <a:spAutoFit/>
          </a:bodyPr>
          <a:lstStyle/>
          <a:p>
            <a:r>
              <a:rPr lang="en-US" sz="1200" b="1" kern="1000">
                <a:latin typeface="Roboto Black"/>
                <a:ea typeface="Roboto Black"/>
                <a:cs typeface="Roboto Black"/>
              </a:rPr>
              <a:t>The Assay exposure</a:t>
            </a:r>
          </a:p>
        </p:txBody>
      </p:sp>
      <p:sp>
        <p:nvSpPr>
          <p:cNvPr id="85" name="TextBox 84">
            <a:extLst>
              <a:ext uri="{FF2B5EF4-FFF2-40B4-BE49-F238E27FC236}">
                <a16:creationId xmlns:a16="http://schemas.microsoft.com/office/drawing/2014/main" id="{2284CD67-7B5D-4963-B8FE-4EDF7F13D356}"/>
              </a:ext>
            </a:extLst>
          </p:cNvPr>
          <p:cNvSpPr txBox="1"/>
          <p:nvPr/>
        </p:nvSpPr>
        <p:spPr>
          <a:xfrm>
            <a:off x="6508984" y="4768992"/>
            <a:ext cx="1492016" cy="1169166"/>
          </a:xfrm>
          <a:prstGeom prst="rect">
            <a:avLst/>
          </a:prstGeom>
          <a:noFill/>
        </p:spPr>
        <p:txBody>
          <a:bodyPr wrap="square" lIns="0" tIns="45720" rIns="91440" bIns="45720" rtlCol="0" anchor="t">
            <a:spAutoFit/>
          </a:bodyPr>
          <a:lstStyle/>
          <a:p>
            <a:pPr>
              <a:lnSpc>
                <a:spcPct val="107000"/>
              </a:lnSpc>
              <a:spcAft>
                <a:spcPts val="800"/>
              </a:spcAft>
            </a:pPr>
            <a:r>
              <a:rPr lang="en-GB" sz="1100" kern="1000">
                <a:latin typeface="Roboto"/>
                <a:ea typeface="Roboto"/>
                <a:cs typeface="Roboto"/>
              </a:rPr>
              <a:t>Amplifying your story via The Assay online platform, including news features, profiles, editorials and CEO interviews</a:t>
            </a:r>
          </a:p>
        </p:txBody>
      </p:sp>
      <p:sp>
        <p:nvSpPr>
          <p:cNvPr id="86" name="Rectangle 85">
            <a:extLst>
              <a:ext uri="{FF2B5EF4-FFF2-40B4-BE49-F238E27FC236}">
                <a16:creationId xmlns:a16="http://schemas.microsoft.com/office/drawing/2014/main" id="{FFA0B735-0D5C-486B-B3D5-624FD4C504F4}"/>
              </a:ext>
            </a:extLst>
          </p:cNvPr>
          <p:cNvSpPr/>
          <p:nvPr/>
        </p:nvSpPr>
        <p:spPr>
          <a:xfrm rot="5400000">
            <a:off x="9484732" y="-1890120"/>
            <a:ext cx="791737" cy="4622800"/>
          </a:xfrm>
          <a:prstGeom prst="rect">
            <a:avLst/>
          </a:prstGeom>
          <a:gradFill>
            <a:gsLst>
              <a:gs pos="50000">
                <a:schemeClr val="bg1"/>
              </a:gs>
              <a:gs pos="89000">
                <a:schemeClr val="bg1">
                  <a:lumMod val="0"/>
                  <a:lumOff val="10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a:extLst>
              <a:ext uri="{FF2B5EF4-FFF2-40B4-BE49-F238E27FC236}">
                <a16:creationId xmlns:a16="http://schemas.microsoft.com/office/drawing/2014/main" id="{18F4586A-3764-4496-B335-5A2A043EC82B}"/>
              </a:ext>
            </a:extLst>
          </p:cNvPr>
          <p:cNvPicPr>
            <a:picLocks noChangeAspect="1"/>
          </p:cNvPicPr>
          <p:nvPr/>
        </p:nvPicPr>
        <p:blipFill>
          <a:blip r:embed="rId4"/>
          <a:stretch>
            <a:fillRect/>
          </a:stretch>
        </p:blipFill>
        <p:spPr>
          <a:xfrm>
            <a:off x="9735984" y="293713"/>
            <a:ext cx="1959757" cy="402973"/>
          </a:xfrm>
          <a:prstGeom prst="rect">
            <a:avLst/>
          </a:prstGeom>
        </p:spPr>
      </p:pic>
      <p:pic>
        <p:nvPicPr>
          <p:cNvPr id="10" name="Graphic 9" descr="Chat with solid fill">
            <a:extLst>
              <a:ext uri="{FF2B5EF4-FFF2-40B4-BE49-F238E27FC236}">
                <a16:creationId xmlns:a16="http://schemas.microsoft.com/office/drawing/2014/main" id="{67E0E9EB-CCA0-9915-2058-876921888C2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28960" y="2593347"/>
            <a:ext cx="648000" cy="648000"/>
          </a:xfrm>
          <a:prstGeom prst="rect">
            <a:avLst/>
          </a:prstGeom>
        </p:spPr>
      </p:pic>
      <p:pic>
        <p:nvPicPr>
          <p:cNvPr id="12" name="Graphic 11" descr="Map with pin with solid fill">
            <a:extLst>
              <a:ext uri="{FF2B5EF4-FFF2-40B4-BE49-F238E27FC236}">
                <a16:creationId xmlns:a16="http://schemas.microsoft.com/office/drawing/2014/main" id="{50C6BE0B-0A6F-D685-462C-310B2A656F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69856" y="2570341"/>
            <a:ext cx="648000" cy="648000"/>
          </a:xfrm>
          <a:prstGeom prst="rect">
            <a:avLst/>
          </a:prstGeom>
        </p:spPr>
      </p:pic>
      <p:pic>
        <p:nvPicPr>
          <p:cNvPr id="14" name="Graphic 13" descr="Monthly calendar with solid fill">
            <a:extLst>
              <a:ext uri="{FF2B5EF4-FFF2-40B4-BE49-F238E27FC236}">
                <a16:creationId xmlns:a16="http://schemas.microsoft.com/office/drawing/2014/main" id="{D1A9152E-C61D-4A60-19D1-8AA67B76B2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602686" y="2609973"/>
            <a:ext cx="648000" cy="648000"/>
          </a:xfrm>
          <a:prstGeom prst="rect">
            <a:avLst/>
          </a:prstGeom>
        </p:spPr>
      </p:pic>
      <p:pic>
        <p:nvPicPr>
          <p:cNvPr id="16" name="Graphic 15" descr="Filter with solid fill">
            <a:extLst>
              <a:ext uri="{FF2B5EF4-FFF2-40B4-BE49-F238E27FC236}">
                <a16:creationId xmlns:a16="http://schemas.microsoft.com/office/drawing/2014/main" id="{7CDE965B-A594-2265-7A86-C048305DB6E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28960" y="4777271"/>
            <a:ext cx="648000" cy="648000"/>
          </a:xfrm>
          <a:prstGeom prst="rect">
            <a:avLst/>
          </a:prstGeom>
        </p:spPr>
      </p:pic>
      <p:pic>
        <p:nvPicPr>
          <p:cNvPr id="18" name="Graphic 17" descr="Bar chart with solid fill">
            <a:extLst>
              <a:ext uri="{FF2B5EF4-FFF2-40B4-BE49-F238E27FC236}">
                <a16:creationId xmlns:a16="http://schemas.microsoft.com/office/drawing/2014/main" id="{5BA1F4BA-D3D1-0D43-A86D-859C86B41FF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288906" y="4777271"/>
            <a:ext cx="648000" cy="648000"/>
          </a:xfrm>
          <a:prstGeom prst="rect">
            <a:avLst/>
          </a:prstGeom>
        </p:spPr>
      </p:pic>
      <p:pic>
        <p:nvPicPr>
          <p:cNvPr id="22" name="Graphic 21" descr="Projector screen with solid fill">
            <a:extLst>
              <a:ext uri="{FF2B5EF4-FFF2-40B4-BE49-F238E27FC236}">
                <a16:creationId xmlns:a16="http://schemas.microsoft.com/office/drawing/2014/main" id="{B2027C88-97EE-8CCE-9D29-05896710BB9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0715862" y="4777271"/>
            <a:ext cx="648000" cy="648000"/>
          </a:xfrm>
          <a:prstGeom prst="rect">
            <a:avLst/>
          </a:prstGeom>
        </p:spPr>
      </p:pic>
      <p:pic>
        <p:nvPicPr>
          <p:cNvPr id="24" name="Graphic 23" descr="Internet with solid fill">
            <a:extLst>
              <a:ext uri="{FF2B5EF4-FFF2-40B4-BE49-F238E27FC236}">
                <a16:creationId xmlns:a16="http://schemas.microsoft.com/office/drawing/2014/main" id="{C4563964-E524-D067-907D-74CE59E8B8FE}"/>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001000" y="4735256"/>
            <a:ext cx="648000" cy="648000"/>
          </a:xfrm>
          <a:prstGeom prst="rect">
            <a:avLst/>
          </a:prstGeom>
        </p:spPr>
      </p:pic>
    </p:spTree>
    <p:extLst>
      <p:ext uri="{BB962C8B-B14F-4D97-AF65-F5344CB8AC3E}">
        <p14:creationId xmlns:p14="http://schemas.microsoft.com/office/powerpoint/2010/main" val="335367858"/>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FFE786-0452-4FAC-A81B-91E1A7B76A54}"/>
              </a:ext>
            </a:extLst>
          </p:cNvPr>
          <p:cNvSpPr/>
          <p:nvPr/>
        </p:nvSpPr>
        <p:spPr>
          <a:xfrm>
            <a:off x="0" y="0"/>
            <a:ext cx="12192000" cy="6858000"/>
          </a:xfrm>
          <a:prstGeom prst="rect">
            <a:avLst/>
          </a:prstGeom>
          <a:solidFill>
            <a:srgbClr val="DDB8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5" name="Title 1">
            <a:extLst>
              <a:ext uri="{FF2B5EF4-FFF2-40B4-BE49-F238E27FC236}">
                <a16:creationId xmlns:a16="http://schemas.microsoft.com/office/drawing/2014/main" id="{CF209116-BF63-4BA7-A289-9127591688E6}"/>
              </a:ext>
            </a:extLst>
          </p:cNvPr>
          <p:cNvSpPr>
            <a:spLocks noGrp="1"/>
          </p:cNvSpPr>
          <p:nvPr>
            <p:ph type="title"/>
          </p:nvPr>
        </p:nvSpPr>
        <p:spPr>
          <a:xfrm>
            <a:off x="838200" y="645280"/>
            <a:ext cx="5365830" cy="2402719"/>
          </a:xfrm>
        </p:spPr>
        <p:txBody>
          <a:bodyPr anchor="t" anchorCtr="0">
            <a:normAutofit/>
          </a:bodyPr>
          <a:lstStyle/>
          <a:p>
            <a:r>
              <a:rPr lang="en-US" sz="4400">
                <a:effectLst/>
                <a:latin typeface="Roboto Thin" panose="02000000000000000000" pitchFamily="2" charset="0"/>
                <a:ea typeface="Roboto Thin" panose="02000000000000000000" pitchFamily="2" charset="0"/>
              </a:rPr>
              <a:t>DELIVERING ON </a:t>
            </a:r>
            <a:br>
              <a:rPr lang="en-US" sz="4400">
                <a:effectLst/>
                <a:latin typeface="Roboto Thin" panose="02000000000000000000" pitchFamily="2" charset="0"/>
                <a:ea typeface="Roboto Thin" panose="02000000000000000000" pitchFamily="2" charset="0"/>
              </a:rPr>
            </a:br>
            <a:r>
              <a:rPr lang="en-US" sz="4400">
                <a:effectLst/>
                <a:latin typeface="Roboto Thin" panose="02000000000000000000" pitchFamily="2" charset="0"/>
                <a:ea typeface="Roboto Thin" panose="02000000000000000000" pitchFamily="2" charset="0"/>
              </a:rPr>
              <a:t>YOUR OBJECTIVES</a:t>
            </a:r>
          </a:p>
        </p:txBody>
      </p:sp>
      <p:sp>
        <p:nvSpPr>
          <p:cNvPr id="9" name="Rectangle 8">
            <a:extLst>
              <a:ext uri="{FF2B5EF4-FFF2-40B4-BE49-F238E27FC236}">
                <a16:creationId xmlns:a16="http://schemas.microsoft.com/office/drawing/2014/main" id="{D76B85F3-C9B9-41A4-8FE7-050EB18C410C}"/>
              </a:ext>
            </a:extLst>
          </p:cNvPr>
          <p:cNvSpPr/>
          <p:nvPr/>
        </p:nvSpPr>
        <p:spPr>
          <a:xfrm rot="5400000">
            <a:off x="9484732" y="-1915531"/>
            <a:ext cx="791737" cy="4622800"/>
          </a:xfrm>
          <a:prstGeom prst="rect">
            <a:avLst/>
          </a:prstGeom>
          <a:gradFill>
            <a:gsLst>
              <a:gs pos="50000">
                <a:schemeClr val="bg1"/>
              </a:gs>
              <a:gs pos="89000">
                <a:schemeClr val="bg1">
                  <a:lumMod val="0"/>
                  <a:lumOff val="10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3776E63-AC05-4EBB-B062-026F5BDB7463}"/>
              </a:ext>
            </a:extLst>
          </p:cNvPr>
          <p:cNvPicPr>
            <a:picLocks noChangeAspect="1"/>
          </p:cNvPicPr>
          <p:nvPr/>
        </p:nvPicPr>
        <p:blipFill>
          <a:blip r:embed="rId4"/>
          <a:stretch>
            <a:fillRect/>
          </a:stretch>
        </p:blipFill>
        <p:spPr>
          <a:xfrm>
            <a:off x="9735984" y="293713"/>
            <a:ext cx="1959757" cy="402973"/>
          </a:xfrm>
          <a:prstGeom prst="rect">
            <a:avLst/>
          </a:prstGeom>
        </p:spPr>
      </p:pic>
      <p:sp>
        <p:nvSpPr>
          <p:cNvPr id="3" name="Rounded Rectangle 2">
            <a:extLst>
              <a:ext uri="{FF2B5EF4-FFF2-40B4-BE49-F238E27FC236}">
                <a16:creationId xmlns:a16="http://schemas.microsoft.com/office/drawing/2014/main" id="{C5483A98-3F69-2F97-3684-307D36F8CD92}"/>
              </a:ext>
            </a:extLst>
          </p:cNvPr>
          <p:cNvSpPr/>
          <p:nvPr/>
        </p:nvSpPr>
        <p:spPr>
          <a:xfrm>
            <a:off x="650586" y="2219852"/>
            <a:ext cx="4255502" cy="401418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78EA4B1-2984-1AC6-556E-169533383F3D}"/>
              </a:ext>
            </a:extLst>
          </p:cNvPr>
          <p:cNvSpPr/>
          <p:nvPr/>
        </p:nvSpPr>
        <p:spPr>
          <a:xfrm>
            <a:off x="5187193" y="2219852"/>
            <a:ext cx="6508548" cy="4014185"/>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2A2E1DD-239E-75F0-F05D-2119E8B525EA}"/>
              </a:ext>
            </a:extLst>
          </p:cNvPr>
          <p:cNvSpPr txBox="1"/>
          <p:nvPr/>
        </p:nvSpPr>
        <p:spPr>
          <a:xfrm>
            <a:off x="984585" y="2441255"/>
            <a:ext cx="3521916" cy="3016210"/>
          </a:xfrm>
          <a:prstGeom prst="rect">
            <a:avLst/>
          </a:prstGeom>
          <a:noFill/>
        </p:spPr>
        <p:txBody>
          <a:bodyPr wrap="square" lIns="91440" tIns="45720" rIns="91440" bIns="45720" anchor="t">
            <a:spAutoFit/>
          </a:bodyPr>
          <a:lstStyle/>
          <a:p>
            <a:pPr>
              <a:spcAft>
                <a:spcPts val="1200"/>
              </a:spcAft>
            </a:pPr>
            <a:r>
              <a:rPr lang="en-GB" sz="1400" b="1">
                <a:latin typeface="Roboto"/>
                <a:ea typeface="Roboto"/>
                <a:cs typeface="Roboto"/>
              </a:rPr>
              <a:t>The Initial</a:t>
            </a:r>
            <a:r>
              <a:rPr lang="en-GB" sz="1400" b="1">
                <a:effectLst/>
                <a:latin typeface="Roboto"/>
                <a:ea typeface="Roboto"/>
                <a:cs typeface="Roboto"/>
              </a:rPr>
              <a:t> </a:t>
            </a:r>
            <a:r>
              <a:rPr lang="en-GB" sz="1400" b="1">
                <a:latin typeface="Roboto"/>
                <a:ea typeface="Roboto"/>
                <a:cs typeface="Roboto"/>
              </a:rPr>
              <a:t>Process</a:t>
            </a:r>
            <a:endParaRPr lang="en-GB" sz="1400" b="1">
              <a:effectLst/>
              <a:latin typeface="Roboto"/>
              <a:ea typeface="Roboto"/>
              <a:cs typeface="Roboto"/>
            </a:endParaRPr>
          </a:p>
          <a:p>
            <a:pPr marL="285750" indent="-285750">
              <a:spcAft>
                <a:spcPts val="1200"/>
              </a:spcAft>
              <a:buFont typeface="Arial" panose="020B0604020202020204" pitchFamily="34" charset="0"/>
              <a:buChar char="•"/>
            </a:pPr>
            <a:r>
              <a:rPr lang="en-GB" sz="1400" b="1">
                <a:effectLst/>
                <a:latin typeface="Roboto"/>
                <a:ea typeface="Roboto"/>
                <a:cs typeface="Roboto"/>
              </a:rPr>
              <a:t>Step 1</a:t>
            </a:r>
            <a:r>
              <a:rPr lang="en-GB" sz="1400">
                <a:effectLst/>
                <a:latin typeface="Roboto"/>
                <a:ea typeface="Roboto"/>
                <a:cs typeface="Roboto"/>
              </a:rPr>
              <a:t> </a:t>
            </a:r>
            <a:r>
              <a:rPr lang="en-GB" sz="1400">
                <a:latin typeface="Roboto"/>
                <a:ea typeface="Roboto"/>
                <a:cs typeface="Roboto"/>
              </a:rPr>
              <a:t>– Assess your current investor engagement activities</a:t>
            </a:r>
            <a:endParaRPr lang="en-GB" sz="1400">
              <a:effectLst/>
              <a:latin typeface="Roboto"/>
              <a:ea typeface="Roboto"/>
              <a:cs typeface="Roboto"/>
            </a:endParaRPr>
          </a:p>
          <a:p>
            <a:pPr marL="285750" indent="-285750">
              <a:spcAft>
                <a:spcPts val="1200"/>
              </a:spcAft>
              <a:buFont typeface="Arial" panose="020B0604020202020204" pitchFamily="34" charset="0"/>
              <a:buChar char="•"/>
            </a:pPr>
            <a:r>
              <a:rPr lang="en-GB" sz="1400" b="1">
                <a:effectLst/>
                <a:latin typeface="Roboto"/>
                <a:ea typeface="Roboto"/>
                <a:cs typeface="Roboto"/>
              </a:rPr>
              <a:t>Step 2 </a:t>
            </a:r>
            <a:r>
              <a:rPr lang="en-GB" sz="1400">
                <a:effectLst/>
                <a:latin typeface="Roboto"/>
                <a:ea typeface="Roboto"/>
                <a:cs typeface="Roboto"/>
              </a:rPr>
              <a:t>- Define your </a:t>
            </a:r>
            <a:r>
              <a:rPr lang="en-GB" sz="1400">
                <a:latin typeface="Roboto"/>
                <a:ea typeface="Roboto"/>
                <a:cs typeface="Roboto"/>
              </a:rPr>
              <a:t>strategic objectives</a:t>
            </a:r>
            <a:r>
              <a:rPr lang="en-GB" sz="1400">
                <a:effectLst/>
                <a:latin typeface="Roboto"/>
                <a:ea typeface="Roboto"/>
                <a:cs typeface="Roboto"/>
              </a:rPr>
              <a:t> </a:t>
            </a:r>
            <a:endParaRPr lang="en-GB" sz="1400">
              <a:latin typeface="Roboto"/>
              <a:ea typeface="Roboto"/>
              <a:cs typeface="Roboto"/>
            </a:endParaRPr>
          </a:p>
          <a:p>
            <a:pPr marL="285750" indent="-285750">
              <a:spcAft>
                <a:spcPts val="1200"/>
              </a:spcAft>
              <a:buFont typeface="Arial" panose="020B0604020202020204" pitchFamily="34" charset="0"/>
              <a:buChar char="•"/>
            </a:pPr>
            <a:r>
              <a:rPr lang="en-GB" sz="1400" b="1">
                <a:effectLst/>
                <a:latin typeface="Roboto"/>
                <a:ea typeface="Roboto"/>
                <a:cs typeface="Roboto"/>
              </a:rPr>
              <a:t>Step 3</a:t>
            </a:r>
            <a:r>
              <a:rPr lang="en-GB" sz="1400">
                <a:effectLst/>
                <a:latin typeface="Roboto"/>
                <a:ea typeface="Roboto"/>
                <a:cs typeface="Roboto"/>
              </a:rPr>
              <a:t> </a:t>
            </a:r>
            <a:r>
              <a:rPr lang="en-GB" sz="1400">
                <a:latin typeface="Roboto"/>
                <a:ea typeface="Roboto"/>
                <a:cs typeface="Roboto"/>
              </a:rPr>
              <a:t>– Complete investor gap analysis</a:t>
            </a:r>
            <a:endParaRPr lang="en-GB"/>
          </a:p>
          <a:p>
            <a:pPr marL="285750" indent="-285750">
              <a:spcAft>
                <a:spcPts val="1200"/>
              </a:spcAft>
              <a:buFont typeface="Arial" panose="020B0604020202020204" pitchFamily="34" charset="0"/>
              <a:buChar char="•"/>
            </a:pPr>
            <a:r>
              <a:rPr lang="en-GB" sz="1400" b="1">
                <a:effectLst/>
                <a:latin typeface="Roboto"/>
                <a:ea typeface="Roboto"/>
                <a:cs typeface="Roboto"/>
              </a:rPr>
              <a:t>Step 4</a:t>
            </a:r>
            <a:r>
              <a:rPr lang="en-GB" sz="1400">
                <a:effectLst/>
                <a:latin typeface="Roboto"/>
                <a:ea typeface="Roboto"/>
                <a:cs typeface="Roboto"/>
              </a:rPr>
              <a:t> </a:t>
            </a:r>
            <a:r>
              <a:rPr lang="en-GB" sz="1400">
                <a:latin typeface="Roboto"/>
                <a:ea typeface="Roboto"/>
                <a:cs typeface="Roboto"/>
              </a:rPr>
              <a:t>– Agree bespoke investment engagement programme</a:t>
            </a:r>
          </a:p>
          <a:p>
            <a:pPr marL="285750" indent="-285750">
              <a:spcAft>
                <a:spcPts val="1200"/>
              </a:spcAft>
              <a:buFont typeface="Arial" panose="020B0604020202020204" pitchFamily="34" charset="0"/>
              <a:buChar char="•"/>
            </a:pPr>
            <a:r>
              <a:rPr lang="en-GB" sz="1400" b="1">
                <a:effectLst/>
                <a:latin typeface="Roboto"/>
                <a:ea typeface="Roboto"/>
                <a:cs typeface="Roboto"/>
              </a:rPr>
              <a:t>Step 5</a:t>
            </a:r>
            <a:r>
              <a:rPr lang="en-GB" sz="1400">
                <a:effectLst/>
                <a:latin typeface="Roboto"/>
                <a:ea typeface="Roboto"/>
                <a:cs typeface="Roboto"/>
              </a:rPr>
              <a:t> </a:t>
            </a:r>
            <a:r>
              <a:rPr lang="en-GB" sz="1400">
                <a:latin typeface="Roboto"/>
                <a:ea typeface="Roboto"/>
                <a:cs typeface="Roboto"/>
              </a:rPr>
              <a:t>– Activate access</a:t>
            </a:r>
            <a:endParaRPr lang="en-GB" sz="1400">
              <a:effectLst/>
              <a:latin typeface="Roboto"/>
              <a:ea typeface="Roboto"/>
              <a:cs typeface="Roboto"/>
            </a:endParaRPr>
          </a:p>
        </p:txBody>
      </p:sp>
      <p:pic>
        <p:nvPicPr>
          <p:cNvPr id="12" name="Picture 11" descr="A graph on a black background&#10;&#10;AI-generated content may be incorrect.">
            <a:extLst>
              <a:ext uri="{FF2B5EF4-FFF2-40B4-BE49-F238E27FC236}">
                <a16:creationId xmlns:a16="http://schemas.microsoft.com/office/drawing/2014/main" id="{D44D4A9E-B572-FEBB-86E2-3F43A9BC259C}"/>
              </a:ext>
            </a:extLst>
          </p:cNvPr>
          <p:cNvPicPr>
            <a:picLocks noChangeAspect="1"/>
          </p:cNvPicPr>
          <p:nvPr/>
        </p:nvPicPr>
        <p:blipFill>
          <a:blip r:embed="rId5"/>
          <a:srcRect l="6057" t="2930" r="6901" b="41844"/>
          <a:stretch>
            <a:fillRect/>
          </a:stretch>
        </p:blipFill>
        <p:spPr>
          <a:xfrm>
            <a:off x="5637666" y="1712338"/>
            <a:ext cx="5605458" cy="2402719"/>
          </a:xfrm>
          <a:prstGeom prst="roundRect">
            <a:avLst/>
          </a:prstGeom>
        </p:spPr>
      </p:pic>
      <p:graphicFrame>
        <p:nvGraphicFramePr>
          <p:cNvPr id="2" name="Chart 1">
            <a:extLst>
              <a:ext uri="{FF2B5EF4-FFF2-40B4-BE49-F238E27FC236}">
                <a16:creationId xmlns:a16="http://schemas.microsoft.com/office/drawing/2014/main" id="{1CDB40D4-8A00-AFF1-4F8B-21B6454B0ED4}"/>
              </a:ext>
            </a:extLst>
          </p:cNvPr>
          <p:cNvGraphicFramePr>
            <a:graphicFrameLocks/>
          </p:cNvGraphicFramePr>
          <p:nvPr>
            <p:extLst>
              <p:ext uri="{D42A27DB-BD31-4B8C-83A1-F6EECF244321}">
                <p14:modId xmlns:p14="http://schemas.microsoft.com/office/powerpoint/2010/main" val="332047123"/>
              </p:ext>
            </p:extLst>
          </p:nvPr>
        </p:nvGraphicFramePr>
        <p:xfrm>
          <a:off x="7259193" y="4325937"/>
          <a:ext cx="1983492" cy="177712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6" name="Chart 5">
            <a:extLst>
              <a:ext uri="{FF2B5EF4-FFF2-40B4-BE49-F238E27FC236}">
                <a16:creationId xmlns:a16="http://schemas.microsoft.com/office/drawing/2014/main" id="{F93675E2-77A5-7F26-FCD4-2A6E8810ABFD}"/>
              </a:ext>
            </a:extLst>
          </p:cNvPr>
          <p:cNvGraphicFramePr>
            <a:graphicFrameLocks/>
          </p:cNvGraphicFramePr>
          <p:nvPr>
            <p:extLst>
              <p:ext uri="{D42A27DB-BD31-4B8C-83A1-F6EECF244321}">
                <p14:modId xmlns:p14="http://schemas.microsoft.com/office/powerpoint/2010/main" val="120738187"/>
              </p:ext>
            </p:extLst>
          </p:nvPr>
        </p:nvGraphicFramePr>
        <p:xfrm>
          <a:off x="5180105" y="4321591"/>
          <a:ext cx="2392625" cy="178220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7" name="Chart 6">
            <a:extLst>
              <a:ext uri="{FF2B5EF4-FFF2-40B4-BE49-F238E27FC236}">
                <a16:creationId xmlns:a16="http://schemas.microsoft.com/office/drawing/2014/main" id="{41D8D991-AE30-742B-0185-5A7CE88B5EAC}"/>
              </a:ext>
            </a:extLst>
          </p:cNvPr>
          <p:cNvGraphicFramePr>
            <a:graphicFrameLocks/>
          </p:cNvGraphicFramePr>
          <p:nvPr>
            <p:extLst>
              <p:ext uri="{D42A27DB-BD31-4B8C-83A1-F6EECF244321}">
                <p14:modId xmlns:p14="http://schemas.microsoft.com/office/powerpoint/2010/main" val="614989204"/>
              </p:ext>
            </p:extLst>
          </p:nvPr>
        </p:nvGraphicFramePr>
        <p:xfrm>
          <a:off x="9152594" y="4320209"/>
          <a:ext cx="2457149" cy="1782856"/>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584941981"/>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C8728F-1D22-41A2-8E96-840FFA58BAE0}"/>
              </a:ext>
            </a:extLst>
          </p:cNvPr>
          <p:cNvSpPr>
            <a:spLocks noGrp="1"/>
          </p:cNvSpPr>
          <p:nvPr>
            <p:ph type="title"/>
          </p:nvPr>
        </p:nvSpPr>
        <p:spPr>
          <a:xfrm>
            <a:off x="838200" y="195109"/>
            <a:ext cx="6760030" cy="1043359"/>
          </a:xfrm>
        </p:spPr>
        <p:txBody>
          <a:bodyPr>
            <a:normAutofit fontScale="90000"/>
          </a:bodyPr>
          <a:lstStyle/>
          <a:p>
            <a:r>
              <a:rPr lang="en-US">
                <a:latin typeface="Roboto Thin"/>
                <a:ea typeface="Roboto Thin"/>
                <a:cs typeface="Roboto Thin"/>
              </a:rPr>
              <a:t>YOUR 121 EVENTS CONCIERGE</a:t>
            </a:r>
          </a:p>
        </p:txBody>
      </p:sp>
      <p:sp>
        <p:nvSpPr>
          <p:cNvPr id="5" name="TextBox 4">
            <a:extLst>
              <a:ext uri="{FF2B5EF4-FFF2-40B4-BE49-F238E27FC236}">
                <a16:creationId xmlns:a16="http://schemas.microsoft.com/office/drawing/2014/main" id="{99D7EC6C-3CF5-4D53-BFD2-82A60B565BAB}"/>
              </a:ext>
            </a:extLst>
          </p:cNvPr>
          <p:cNvSpPr txBox="1"/>
          <p:nvPr/>
        </p:nvSpPr>
        <p:spPr>
          <a:xfrm>
            <a:off x="861117" y="1332141"/>
            <a:ext cx="10319084" cy="338554"/>
          </a:xfrm>
          <a:prstGeom prst="rect">
            <a:avLst/>
          </a:prstGeom>
          <a:noFill/>
        </p:spPr>
        <p:txBody>
          <a:bodyPr wrap="square" lIns="91440" tIns="45720" rIns="91440" bIns="45720" rtlCol="0" anchor="t">
            <a:spAutoFit/>
          </a:bodyPr>
          <a:lstStyle/>
          <a:p>
            <a:pPr>
              <a:spcAft>
                <a:spcPts val="600"/>
              </a:spcAft>
            </a:pPr>
            <a:r>
              <a:rPr lang="en-GB" sz="1600">
                <a:latin typeface="Roboto"/>
                <a:ea typeface="Roboto"/>
                <a:cs typeface="Roboto"/>
              </a:rPr>
              <a:t>White glove service before, during and after your selected 121 Mining Investment events, maximising your ROI</a:t>
            </a:r>
          </a:p>
        </p:txBody>
      </p:sp>
      <p:sp>
        <p:nvSpPr>
          <p:cNvPr id="6" name="Rounded Rectangle 12">
            <a:extLst>
              <a:ext uri="{FF2B5EF4-FFF2-40B4-BE49-F238E27FC236}">
                <a16:creationId xmlns:a16="http://schemas.microsoft.com/office/drawing/2014/main" id="{821A9BA4-26A8-41FF-BDAF-773E0EE494F0}"/>
              </a:ext>
            </a:extLst>
          </p:cNvPr>
          <p:cNvSpPr/>
          <p:nvPr/>
        </p:nvSpPr>
        <p:spPr>
          <a:xfrm>
            <a:off x="928027" y="1958322"/>
            <a:ext cx="3825116" cy="3389149"/>
          </a:xfrm>
          <a:prstGeom prst="roundRect">
            <a:avLst>
              <a:gd name="adj" fmla="val 12921"/>
            </a:avLst>
          </a:prstGeom>
          <a:solidFill>
            <a:srgbClr val="DDB8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20">
            <a:extLst>
              <a:ext uri="{FF2B5EF4-FFF2-40B4-BE49-F238E27FC236}">
                <a16:creationId xmlns:a16="http://schemas.microsoft.com/office/drawing/2014/main" id="{0317CF20-89F0-4C87-998E-F56AFC4481BC}"/>
              </a:ext>
            </a:extLst>
          </p:cNvPr>
          <p:cNvSpPr/>
          <p:nvPr/>
        </p:nvSpPr>
        <p:spPr>
          <a:xfrm>
            <a:off x="4870330" y="1958322"/>
            <a:ext cx="2487387" cy="3389149"/>
          </a:xfrm>
          <a:prstGeom prst="roundRect">
            <a:avLst>
              <a:gd name="adj" fmla="val 14023"/>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21">
            <a:extLst>
              <a:ext uri="{FF2B5EF4-FFF2-40B4-BE49-F238E27FC236}">
                <a16:creationId xmlns:a16="http://schemas.microsoft.com/office/drawing/2014/main" id="{C6DC8716-C7C4-41E2-813E-A22180ABBD27}"/>
              </a:ext>
            </a:extLst>
          </p:cNvPr>
          <p:cNvSpPr/>
          <p:nvPr/>
        </p:nvSpPr>
        <p:spPr>
          <a:xfrm>
            <a:off x="7440044" y="1958322"/>
            <a:ext cx="3940970" cy="3389149"/>
          </a:xfrm>
          <a:prstGeom prst="roundRect">
            <a:avLst>
              <a:gd name="adj" fmla="val 14463"/>
            </a:avLst>
          </a:prstGeom>
          <a:solidFill>
            <a:srgbClr val="DDB8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E0D0375-1FEF-4406-963F-BDA72B71E045}"/>
              </a:ext>
            </a:extLst>
          </p:cNvPr>
          <p:cNvSpPr txBox="1"/>
          <p:nvPr/>
        </p:nvSpPr>
        <p:spPr>
          <a:xfrm>
            <a:off x="1128980" y="2111954"/>
            <a:ext cx="3105647" cy="307777"/>
          </a:xfrm>
          <a:prstGeom prst="rect">
            <a:avLst/>
          </a:prstGeom>
          <a:noFill/>
        </p:spPr>
        <p:txBody>
          <a:bodyPr wrap="square" lIns="0" tIns="45720" rIns="91440" bIns="45720" rtlCol="0" anchor="t">
            <a:spAutoFit/>
          </a:bodyPr>
          <a:lstStyle/>
          <a:p>
            <a:pPr>
              <a:spcAft>
                <a:spcPts val="2400"/>
              </a:spcAft>
            </a:pPr>
            <a:r>
              <a:rPr lang="en-US" sz="1400" b="1" kern="100">
                <a:latin typeface="Roboto"/>
                <a:ea typeface="Roboto"/>
                <a:cs typeface="Times New Roman"/>
              </a:rPr>
              <a:t>AHEAD OF THE EVENT OUR TEAM....</a:t>
            </a:r>
            <a:endParaRPr lang="en-GB" sz="1400" b="1">
              <a:latin typeface="Roboto" panose="02000000000000000000" pitchFamily="2" charset="0"/>
              <a:ea typeface="Roboto" panose="02000000000000000000" pitchFamily="2" charset="0"/>
            </a:endParaRPr>
          </a:p>
        </p:txBody>
      </p:sp>
      <p:sp>
        <p:nvSpPr>
          <p:cNvPr id="10" name="TextBox 9">
            <a:extLst>
              <a:ext uri="{FF2B5EF4-FFF2-40B4-BE49-F238E27FC236}">
                <a16:creationId xmlns:a16="http://schemas.microsoft.com/office/drawing/2014/main" id="{40CCD0EF-7DCE-4748-A040-4D8B82CD2683}"/>
              </a:ext>
            </a:extLst>
          </p:cNvPr>
          <p:cNvSpPr txBox="1"/>
          <p:nvPr/>
        </p:nvSpPr>
        <p:spPr>
          <a:xfrm>
            <a:off x="5165095" y="2121723"/>
            <a:ext cx="2011411" cy="523220"/>
          </a:xfrm>
          <a:prstGeom prst="rect">
            <a:avLst/>
          </a:prstGeom>
          <a:noFill/>
        </p:spPr>
        <p:txBody>
          <a:bodyPr wrap="square" lIns="0" tIns="45720" rIns="91440" bIns="45720" rtlCol="0" anchor="t">
            <a:spAutoFit/>
          </a:bodyPr>
          <a:lstStyle/>
          <a:p>
            <a:pPr>
              <a:spcAft>
                <a:spcPts val="2400"/>
              </a:spcAft>
            </a:pPr>
            <a:r>
              <a:rPr lang="en-US" sz="1400" b="1" kern="100">
                <a:solidFill>
                  <a:schemeClr val="bg1"/>
                </a:solidFill>
                <a:latin typeface="Roboto"/>
                <a:ea typeface="Roboto"/>
                <a:cs typeface="Times New Roman"/>
              </a:rPr>
              <a:t>AT THE  EVENT OUR TEAM... </a:t>
            </a:r>
            <a:endParaRPr lang="en-GB" sz="1400" b="1">
              <a:solidFill>
                <a:schemeClr val="bg1"/>
              </a:solidFill>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id="{4F2E0F02-25D9-401F-8061-09403BE53A92}"/>
              </a:ext>
            </a:extLst>
          </p:cNvPr>
          <p:cNvSpPr txBox="1"/>
          <p:nvPr/>
        </p:nvSpPr>
        <p:spPr>
          <a:xfrm>
            <a:off x="5157246" y="2577114"/>
            <a:ext cx="2032578" cy="1600438"/>
          </a:xfrm>
          <a:prstGeom prst="rect">
            <a:avLst/>
          </a:prstGeom>
          <a:noFill/>
        </p:spPr>
        <p:txBody>
          <a:bodyPr wrap="square" lIns="0" tIns="45720" rIns="91440" bIns="45720" rtlCol="0" anchor="t">
            <a:spAutoFit/>
          </a:bodyPr>
          <a:lstStyle/>
          <a:p>
            <a:pPr marL="171450" indent="-171450">
              <a:spcBef>
                <a:spcPts val="600"/>
              </a:spcBef>
              <a:buFont typeface="Arial" panose="020B0604020202020204" pitchFamily="34" charset="0"/>
              <a:buChar char="•"/>
            </a:pPr>
            <a:r>
              <a:rPr lang="en-US" sz="1100" kern="100">
                <a:solidFill>
                  <a:schemeClr val="bg1"/>
                </a:solidFill>
                <a:latin typeface="Roboto"/>
                <a:ea typeface="Roboto"/>
                <a:cs typeface="Times New Roman"/>
              </a:rPr>
              <a:t>Provides full onsite support, including fast track event registration</a:t>
            </a:r>
          </a:p>
          <a:p>
            <a:pPr marL="171450" indent="-171450">
              <a:spcBef>
                <a:spcPts val="600"/>
              </a:spcBef>
              <a:buFont typeface="Arial" panose="020B0604020202020204" pitchFamily="34" charset="0"/>
              <a:buChar char="•"/>
            </a:pPr>
            <a:r>
              <a:rPr lang="en-US" sz="1100" kern="100">
                <a:solidFill>
                  <a:schemeClr val="bg1"/>
                </a:solidFill>
                <a:latin typeface="Roboto"/>
                <a:ea typeface="Roboto"/>
                <a:cs typeface="Times New Roman"/>
              </a:rPr>
              <a:t>Monitors and </a:t>
            </a:r>
            <a:r>
              <a:rPr lang="en-US" sz="1100" kern="100" err="1">
                <a:solidFill>
                  <a:schemeClr val="bg1"/>
                </a:solidFill>
                <a:latin typeface="Roboto"/>
                <a:ea typeface="Roboto"/>
                <a:cs typeface="Times New Roman"/>
              </a:rPr>
              <a:t>optimises</a:t>
            </a:r>
            <a:r>
              <a:rPr lang="en-US" sz="1100" kern="100">
                <a:solidFill>
                  <a:schemeClr val="bg1"/>
                </a:solidFill>
                <a:latin typeface="Roboto"/>
                <a:ea typeface="Roboto"/>
                <a:cs typeface="Times New Roman"/>
              </a:rPr>
              <a:t> your schedule based on live event updates</a:t>
            </a:r>
          </a:p>
          <a:p>
            <a:pPr marL="171450" indent="-171450">
              <a:spcBef>
                <a:spcPts val="600"/>
              </a:spcBef>
              <a:buFont typeface="Arial" panose="020B0604020202020204" pitchFamily="34" charset="0"/>
              <a:buChar char="•"/>
            </a:pPr>
            <a:r>
              <a:rPr lang="en-US" sz="1100" kern="100">
                <a:solidFill>
                  <a:schemeClr val="bg1"/>
                </a:solidFill>
                <a:latin typeface="Roboto"/>
                <a:ea typeface="Roboto"/>
                <a:cs typeface="Times New Roman"/>
              </a:rPr>
              <a:t>Facilitates CEO interviews and key introductions</a:t>
            </a:r>
          </a:p>
        </p:txBody>
      </p:sp>
      <p:sp>
        <p:nvSpPr>
          <p:cNvPr id="12" name="TextBox 11">
            <a:extLst>
              <a:ext uri="{FF2B5EF4-FFF2-40B4-BE49-F238E27FC236}">
                <a16:creationId xmlns:a16="http://schemas.microsoft.com/office/drawing/2014/main" id="{C7702B9F-718A-47AA-A6A8-63EF403CC68C}"/>
              </a:ext>
            </a:extLst>
          </p:cNvPr>
          <p:cNvSpPr txBox="1"/>
          <p:nvPr/>
        </p:nvSpPr>
        <p:spPr>
          <a:xfrm>
            <a:off x="7781692" y="2114711"/>
            <a:ext cx="3301033" cy="307777"/>
          </a:xfrm>
          <a:prstGeom prst="rect">
            <a:avLst/>
          </a:prstGeom>
          <a:noFill/>
        </p:spPr>
        <p:txBody>
          <a:bodyPr wrap="square" lIns="0" tIns="45720" rIns="91440" bIns="45720" rtlCol="0" anchor="t">
            <a:spAutoFit/>
          </a:bodyPr>
          <a:lstStyle/>
          <a:p>
            <a:pPr>
              <a:spcAft>
                <a:spcPts val="2400"/>
              </a:spcAft>
            </a:pPr>
            <a:r>
              <a:rPr lang="en-US" sz="1400" b="1" kern="100">
                <a:latin typeface="Roboto"/>
                <a:ea typeface="Roboto"/>
                <a:cs typeface="Times New Roman"/>
              </a:rPr>
              <a:t>AFTER THE EVENT OUR TEAM...</a:t>
            </a:r>
            <a:endParaRPr lang="en-GB" sz="1400" b="1">
              <a:latin typeface="Roboto"/>
              <a:ea typeface="Roboto"/>
              <a:cs typeface="Times New Roman"/>
            </a:endParaRPr>
          </a:p>
        </p:txBody>
      </p:sp>
      <p:sp>
        <p:nvSpPr>
          <p:cNvPr id="13" name="TextBox 12">
            <a:extLst>
              <a:ext uri="{FF2B5EF4-FFF2-40B4-BE49-F238E27FC236}">
                <a16:creationId xmlns:a16="http://schemas.microsoft.com/office/drawing/2014/main" id="{8AAAD6C2-5F11-44D0-A9E6-173E5C885FEC}"/>
              </a:ext>
            </a:extLst>
          </p:cNvPr>
          <p:cNvSpPr txBox="1"/>
          <p:nvPr/>
        </p:nvSpPr>
        <p:spPr>
          <a:xfrm>
            <a:off x="7781693" y="2398726"/>
            <a:ext cx="3482280" cy="1354217"/>
          </a:xfrm>
          <a:prstGeom prst="rect">
            <a:avLst/>
          </a:prstGeom>
          <a:noFill/>
        </p:spPr>
        <p:txBody>
          <a:bodyPr wrap="square" lIns="0" tIns="45720" rIns="91440" bIns="45720" rtlCol="0" anchor="t">
            <a:spAutoFit/>
          </a:bodyPr>
          <a:lstStyle/>
          <a:p>
            <a:pPr marL="171450" indent="-171450">
              <a:spcBef>
                <a:spcPts val="600"/>
              </a:spcBef>
              <a:buFont typeface="Arial" panose="020B0604020202020204" pitchFamily="34" charset="0"/>
              <a:buChar char="•"/>
            </a:pPr>
            <a:r>
              <a:rPr lang="en-US" sz="1100" kern="100">
                <a:latin typeface="Roboto"/>
                <a:ea typeface="Roboto"/>
                <a:cs typeface="Times New Roman"/>
              </a:rPr>
              <a:t>Provides detailed feedback reports based on one-on-one conversations with your investors to support</a:t>
            </a:r>
          </a:p>
          <a:p>
            <a:pPr marL="352425" indent="-171450">
              <a:buFont typeface="Courier New" panose="02070309020205020404" pitchFamily="49" charset="0"/>
              <a:buChar char="o"/>
            </a:pPr>
            <a:r>
              <a:rPr lang="en-US" sz="1100" kern="100">
                <a:latin typeface="Roboto"/>
                <a:ea typeface="Roboto"/>
                <a:cs typeface="Times New Roman"/>
              </a:rPr>
              <a:t>Strength of the investment case </a:t>
            </a:r>
          </a:p>
          <a:p>
            <a:pPr marL="352425" indent="-171450">
              <a:buFont typeface="Courier New" panose="02070309020205020404" pitchFamily="49" charset="0"/>
              <a:buChar char="o"/>
            </a:pPr>
            <a:r>
              <a:rPr lang="en-US" sz="1100" kern="100">
                <a:latin typeface="Roboto"/>
                <a:ea typeface="Roboto"/>
                <a:cs typeface="Times New Roman"/>
              </a:rPr>
              <a:t>Clarity of the strategy</a:t>
            </a:r>
          </a:p>
          <a:p>
            <a:pPr marL="352425" indent="-171450">
              <a:buFont typeface="Courier New" panose="02070309020205020404" pitchFamily="49" charset="0"/>
              <a:buChar char="o"/>
            </a:pPr>
            <a:r>
              <a:rPr lang="en-US" sz="1100" kern="100">
                <a:latin typeface="Roboto"/>
                <a:ea typeface="Roboto"/>
                <a:cs typeface="Times New Roman"/>
              </a:rPr>
              <a:t>Confidence in management </a:t>
            </a:r>
          </a:p>
          <a:p>
            <a:pPr marL="171450" indent="-171450">
              <a:spcBef>
                <a:spcPts val="600"/>
              </a:spcBef>
              <a:buFont typeface="Arial" panose="020B0604020202020204" pitchFamily="34" charset="0"/>
              <a:buChar char="•"/>
            </a:pPr>
            <a:r>
              <a:rPr lang="en-US" sz="1100" kern="100">
                <a:latin typeface="Roboto"/>
                <a:ea typeface="Roboto"/>
                <a:cs typeface="Times New Roman"/>
              </a:rPr>
              <a:t>Amplifies your story through distributing your event content to our global investor networking</a:t>
            </a:r>
            <a:endParaRPr lang="en-US"/>
          </a:p>
        </p:txBody>
      </p:sp>
      <p:sp>
        <p:nvSpPr>
          <p:cNvPr id="14" name="TextBox 13">
            <a:extLst>
              <a:ext uri="{FF2B5EF4-FFF2-40B4-BE49-F238E27FC236}">
                <a16:creationId xmlns:a16="http://schemas.microsoft.com/office/drawing/2014/main" id="{164C93C1-C517-409B-8B7C-0563157AF04F}"/>
              </a:ext>
            </a:extLst>
          </p:cNvPr>
          <p:cNvSpPr txBox="1"/>
          <p:nvPr/>
        </p:nvSpPr>
        <p:spPr>
          <a:xfrm>
            <a:off x="885694" y="5755159"/>
            <a:ext cx="2270636" cy="1077218"/>
          </a:xfrm>
          <a:prstGeom prst="rect">
            <a:avLst/>
          </a:prstGeom>
          <a:noFill/>
        </p:spPr>
        <p:txBody>
          <a:bodyPr wrap="square" lIns="0" tIns="45720" rIns="91440" bIns="45720" rtlCol="0" anchor="t">
            <a:spAutoFit/>
          </a:bodyPr>
          <a:lstStyle/>
          <a:p>
            <a:r>
              <a:rPr lang="en-US" sz="1600" kern="100">
                <a:latin typeface="Roboto Light"/>
                <a:ea typeface="Roboto Light"/>
                <a:cs typeface="Times New Roman"/>
              </a:rPr>
              <a:t>Benefit from discounted rates across our global series</a:t>
            </a:r>
            <a:endParaRPr lang="en-US" sz="1600" kern="100">
              <a:latin typeface="Roboto Light" panose="02000000000000000000" pitchFamily="2" charset="0"/>
              <a:ea typeface="Roboto Light" panose="02000000000000000000" pitchFamily="2" charset="0"/>
              <a:cs typeface="Times New Roman" panose="02020603050405020304" pitchFamily="18" charset="0"/>
            </a:endParaRPr>
          </a:p>
          <a:p>
            <a:endParaRPr lang="en-US" sz="1600" b="1" kern="100">
              <a:latin typeface="Roboto" panose="02000000000000000000" pitchFamily="2" charset="0"/>
              <a:ea typeface="Roboto" panose="02000000000000000000" pitchFamily="2" charset="0"/>
              <a:cs typeface="Times New Roman" panose="02020603050405020304" pitchFamily="18" charset="0"/>
            </a:endParaRPr>
          </a:p>
        </p:txBody>
      </p:sp>
      <p:sp>
        <p:nvSpPr>
          <p:cNvPr id="15" name="TextBox 14">
            <a:extLst>
              <a:ext uri="{FF2B5EF4-FFF2-40B4-BE49-F238E27FC236}">
                <a16:creationId xmlns:a16="http://schemas.microsoft.com/office/drawing/2014/main" id="{D4AE5B8A-6E47-4E96-BAB1-93CF101CC7FD}"/>
              </a:ext>
            </a:extLst>
          </p:cNvPr>
          <p:cNvSpPr txBox="1"/>
          <p:nvPr/>
        </p:nvSpPr>
        <p:spPr>
          <a:xfrm>
            <a:off x="5926669" y="5751088"/>
            <a:ext cx="2935238" cy="861774"/>
          </a:xfrm>
          <a:prstGeom prst="rect">
            <a:avLst/>
          </a:prstGeom>
          <a:noFill/>
        </p:spPr>
        <p:txBody>
          <a:bodyPr wrap="square" lIns="91440" tIns="45720" rIns="91440" bIns="45720" rtlCol="0" anchor="t">
            <a:spAutoFit/>
          </a:bodyPr>
          <a:lstStyle/>
          <a:p>
            <a:pPr>
              <a:spcAft>
                <a:spcPts val="600"/>
              </a:spcAft>
            </a:pPr>
            <a:r>
              <a:rPr lang="en-GB" sz="1100" b="1">
                <a:solidFill>
                  <a:srgbClr val="DDB880"/>
                </a:solidFill>
                <a:latin typeface="Roboto Black"/>
                <a:ea typeface="Roboto Black"/>
                <a:cs typeface="Roboto Black"/>
              </a:rPr>
              <a:t>121 NEW YORK </a:t>
            </a:r>
            <a:r>
              <a:rPr lang="en-GB" sz="1100" b="1">
                <a:latin typeface="Roboto Black"/>
                <a:ea typeface="Roboto Black"/>
                <a:cs typeface="Roboto Black"/>
              </a:rPr>
              <a:t>I</a:t>
            </a:r>
            <a:r>
              <a:rPr lang="uk-UA" sz="1100" b="1">
                <a:latin typeface="Roboto Black"/>
                <a:ea typeface="Roboto Black"/>
                <a:cs typeface="Roboto Black"/>
              </a:rPr>
              <a:t> </a:t>
            </a:r>
            <a:r>
              <a:rPr lang="en-GB" sz="1100" b="1">
                <a:latin typeface="Roboto Black"/>
                <a:ea typeface="Roboto Black"/>
                <a:cs typeface="Roboto Black"/>
              </a:rPr>
              <a:t>15-16 June 2026</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100" b="1" i="0" u="none" strike="noStrike" kern="1200" cap="none" spc="0" normalizeH="0" baseline="0" noProof="0">
                <a:ln>
                  <a:noFill/>
                </a:ln>
                <a:solidFill>
                  <a:srgbClr val="DDB880"/>
                </a:solidFill>
                <a:effectLst/>
                <a:uLnTx/>
                <a:uFillTx/>
                <a:latin typeface="Roboto Black"/>
                <a:ea typeface="Roboto Black"/>
                <a:cs typeface="Roboto Black"/>
              </a:rPr>
              <a:t>121 GLOBAL ONLINE </a:t>
            </a:r>
            <a:r>
              <a:rPr kumimoji="0" lang="en-GB" sz="1100" b="1" i="0" u="none" strike="noStrike" kern="1200" cap="none" spc="0" normalizeH="0" baseline="0" noProof="0">
                <a:ln>
                  <a:noFill/>
                </a:ln>
                <a:solidFill>
                  <a:prstClr val="black"/>
                </a:solidFill>
                <a:effectLst/>
                <a:uLnTx/>
                <a:uFillTx/>
                <a:latin typeface="Roboto Black"/>
                <a:ea typeface="Roboto Black"/>
                <a:cs typeface="Roboto Black"/>
              </a:rPr>
              <a:t>I 13-14 October 2026</a:t>
            </a:r>
          </a:p>
          <a:p>
            <a:pPr>
              <a:spcAft>
                <a:spcPts val="600"/>
              </a:spcAft>
            </a:pPr>
            <a:endParaRPr lang="en-GB">
              <a:ea typeface="Calibri"/>
              <a:cs typeface="Calibri"/>
            </a:endParaRPr>
          </a:p>
        </p:txBody>
      </p:sp>
      <p:cxnSp>
        <p:nvCxnSpPr>
          <p:cNvPr id="16" name="Straight Connector 15">
            <a:extLst>
              <a:ext uri="{FF2B5EF4-FFF2-40B4-BE49-F238E27FC236}">
                <a16:creationId xmlns:a16="http://schemas.microsoft.com/office/drawing/2014/main" id="{5D1FD440-02BC-4E94-A892-42775A9BC53A}"/>
              </a:ext>
            </a:extLst>
          </p:cNvPr>
          <p:cNvCxnSpPr/>
          <p:nvPr/>
        </p:nvCxnSpPr>
        <p:spPr>
          <a:xfrm>
            <a:off x="3207202" y="5779698"/>
            <a:ext cx="0" cy="65560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1BFD5F9-F4DF-44BF-8D7D-382FCF97E5A4}"/>
              </a:ext>
            </a:extLst>
          </p:cNvPr>
          <p:cNvCxnSpPr/>
          <p:nvPr/>
        </p:nvCxnSpPr>
        <p:spPr>
          <a:xfrm>
            <a:off x="5861263" y="5796726"/>
            <a:ext cx="0" cy="65560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E321490-8C7C-481F-BFBF-168A9290FCD1}"/>
              </a:ext>
            </a:extLst>
          </p:cNvPr>
          <p:cNvCxnSpPr/>
          <p:nvPr/>
        </p:nvCxnSpPr>
        <p:spPr>
          <a:xfrm>
            <a:off x="8861907" y="5779698"/>
            <a:ext cx="0" cy="655608"/>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3C9C62A-4B9B-4D94-8CDB-A8EDC0269277}"/>
              </a:ext>
            </a:extLst>
          </p:cNvPr>
          <p:cNvSpPr txBox="1"/>
          <p:nvPr/>
        </p:nvSpPr>
        <p:spPr>
          <a:xfrm>
            <a:off x="3229000" y="5768116"/>
            <a:ext cx="2753520" cy="861774"/>
          </a:xfrm>
          <a:prstGeom prst="rect">
            <a:avLst/>
          </a:prstGeom>
          <a:noFill/>
        </p:spPr>
        <p:txBody>
          <a:bodyPr wrap="square" lIns="91440" tIns="45720" rIns="91440" bIns="45720" rtlCol="0" anchor="t">
            <a:spAutoFit/>
          </a:bodyPr>
          <a:lstStyle/>
          <a:p>
            <a:pPr>
              <a:spcAft>
                <a:spcPts val="600"/>
              </a:spcAft>
            </a:pPr>
            <a:r>
              <a:rPr lang="en-GB" sz="1100" b="1">
                <a:solidFill>
                  <a:srgbClr val="DDB880"/>
                </a:solidFill>
                <a:latin typeface="Roboto Black"/>
                <a:ea typeface="Roboto Black"/>
                <a:cs typeface="Roboto Black"/>
              </a:rPr>
              <a:t>121 HONG KONG</a:t>
            </a:r>
            <a:r>
              <a:rPr lang="en-GB" sz="1100">
                <a:solidFill>
                  <a:srgbClr val="DDB880"/>
                </a:solidFill>
                <a:latin typeface="Roboto Black"/>
                <a:ea typeface="Roboto Black"/>
                <a:cs typeface="Roboto Black"/>
              </a:rPr>
              <a:t> </a:t>
            </a:r>
            <a:r>
              <a:rPr lang="en-GB" sz="1100">
                <a:latin typeface="Roboto Black"/>
                <a:ea typeface="Roboto Black"/>
                <a:cs typeface="Roboto Black"/>
              </a:rPr>
              <a:t>I 11-12 March 2026</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100" b="1" i="0" u="none" strike="noStrike" kern="1200" cap="none" spc="0" normalizeH="0" baseline="0" noProof="0">
                <a:ln>
                  <a:noFill/>
                </a:ln>
                <a:solidFill>
                  <a:srgbClr val="DDB880"/>
                </a:solidFill>
                <a:effectLst/>
                <a:uLnTx/>
                <a:uFillTx/>
                <a:latin typeface="Roboto Black"/>
                <a:ea typeface="Roboto Black"/>
                <a:cs typeface="Roboto Black"/>
              </a:rPr>
              <a:t>121 LONDON </a:t>
            </a:r>
            <a:r>
              <a:rPr kumimoji="0" lang="en-GB" sz="1100" b="1" i="0" u="none" strike="noStrike" kern="1200" cap="none" spc="0" normalizeH="0" baseline="0" noProof="0">
                <a:ln>
                  <a:noFill/>
                </a:ln>
                <a:solidFill>
                  <a:prstClr val="black"/>
                </a:solidFill>
                <a:effectLst/>
                <a:uLnTx/>
                <a:uFillTx/>
                <a:latin typeface="Roboto Black"/>
                <a:ea typeface="Roboto Black"/>
                <a:cs typeface="Roboto Black"/>
              </a:rPr>
              <a:t>I 11-12 May 2026</a:t>
            </a:r>
            <a:endParaRPr kumimoji="0" lang="en-GB" sz="1800" b="0" i="0" u="none" strike="noStrike" kern="1200" cap="none" spc="0" normalizeH="0" baseline="0" noProof="0">
              <a:ln>
                <a:noFill/>
              </a:ln>
              <a:solidFill>
                <a:prstClr val="black"/>
              </a:solidFill>
              <a:effectLst/>
              <a:uLnTx/>
              <a:uFillTx/>
              <a:latin typeface="Calibri" panose="020F0502020204030204"/>
              <a:ea typeface="Calibri"/>
              <a:cs typeface="Calibri"/>
            </a:endParaRPr>
          </a:p>
          <a:p>
            <a:pPr>
              <a:spcAft>
                <a:spcPts val="600"/>
              </a:spcAft>
            </a:pPr>
            <a:endParaRPr lang="en-GB">
              <a:latin typeface="Calibri" panose="020F0502020204030204"/>
              <a:ea typeface="Calibri"/>
              <a:cs typeface="Calibri"/>
            </a:endParaRPr>
          </a:p>
        </p:txBody>
      </p:sp>
      <p:sp>
        <p:nvSpPr>
          <p:cNvPr id="20" name="TextBox 19">
            <a:extLst>
              <a:ext uri="{FF2B5EF4-FFF2-40B4-BE49-F238E27FC236}">
                <a16:creationId xmlns:a16="http://schemas.microsoft.com/office/drawing/2014/main" id="{150C56EF-46BE-4D6D-9356-5A1D1A8421F7}"/>
              </a:ext>
            </a:extLst>
          </p:cNvPr>
          <p:cNvSpPr txBox="1"/>
          <p:nvPr/>
        </p:nvSpPr>
        <p:spPr>
          <a:xfrm>
            <a:off x="8924842" y="5751088"/>
            <a:ext cx="3267158" cy="1000274"/>
          </a:xfrm>
          <a:prstGeom prst="rect">
            <a:avLst/>
          </a:prstGeom>
          <a:noFill/>
        </p:spPr>
        <p:txBody>
          <a:bodyPr wrap="square" lIns="91440" tIns="45720" rIns="91440" bIns="45720" rtlCol="0" anchor="t">
            <a:spAutoFit/>
          </a:bodyPr>
          <a:lstStyle/>
          <a:p>
            <a:pPr>
              <a:spcAft>
                <a:spcPts val="600"/>
              </a:spcAft>
            </a:pPr>
            <a:r>
              <a:rPr lang="en-GB" sz="1100" b="1">
                <a:solidFill>
                  <a:srgbClr val="DDB880"/>
                </a:solidFill>
                <a:latin typeface="Roboto Black"/>
                <a:ea typeface="Roboto Black"/>
                <a:cs typeface="Roboto Black"/>
              </a:rPr>
              <a:t>121 LONDON </a:t>
            </a:r>
            <a:r>
              <a:rPr lang="en-GB" sz="1100" b="1">
                <a:solidFill>
                  <a:schemeClr val="tx1">
                    <a:lumMod val="85000"/>
                    <a:lumOff val="15000"/>
                  </a:schemeClr>
                </a:solidFill>
                <a:latin typeface="Roboto Black"/>
                <a:ea typeface="Roboto Black"/>
                <a:cs typeface="Roboto Black"/>
              </a:rPr>
              <a:t>I 23-24 November 2026</a:t>
            </a:r>
          </a:p>
          <a:p>
            <a:pPr>
              <a:spcAft>
                <a:spcPts val="600"/>
              </a:spcAft>
            </a:pPr>
            <a:r>
              <a:rPr lang="en-GB" sz="1100" b="1">
                <a:solidFill>
                  <a:srgbClr val="DDB880"/>
                </a:solidFill>
                <a:latin typeface="Roboto Black"/>
                <a:ea typeface="Roboto Black"/>
                <a:cs typeface="Roboto Black"/>
              </a:rPr>
              <a:t>121 DUBAI </a:t>
            </a:r>
            <a:r>
              <a:rPr lang="en-GB" sz="1100" b="1">
                <a:solidFill>
                  <a:schemeClr val="tx1">
                    <a:lumMod val="85000"/>
                    <a:lumOff val="15000"/>
                  </a:schemeClr>
                </a:solidFill>
                <a:latin typeface="Roboto Black"/>
                <a:ea typeface="Roboto Black"/>
                <a:cs typeface="Roboto Black"/>
              </a:rPr>
              <a:t>I 26-27 November 2026</a:t>
            </a:r>
          </a:p>
          <a:p>
            <a:pPr>
              <a:spcAft>
                <a:spcPts val="600"/>
              </a:spcAft>
            </a:pPr>
            <a:endParaRPr lang="en-GB" sz="1100" b="1">
              <a:solidFill>
                <a:schemeClr val="tx1">
                  <a:lumMod val="75000"/>
                  <a:lumOff val="25000"/>
                </a:schemeClr>
              </a:solidFill>
              <a:latin typeface="Roboto Black"/>
              <a:ea typeface="Roboto Black"/>
              <a:cs typeface="Roboto Black"/>
            </a:endParaRPr>
          </a:p>
          <a:p>
            <a:pPr>
              <a:spcAft>
                <a:spcPts val="600"/>
              </a:spcAft>
            </a:pPr>
            <a:r>
              <a:rPr lang="en-GB" sz="1100" b="1">
                <a:solidFill>
                  <a:schemeClr val="tx1">
                    <a:lumMod val="85000"/>
                    <a:lumOff val="15000"/>
                  </a:schemeClr>
                </a:solidFill>
                <a:latin typeface="Roboto Black"/>
                <a:ea typeface="Roboto Black"/>
                <a:cs typeface="Roboto Black"/>
              </a:rPr>
              <a:t> </a:t>
            </a:r>
            <a:endParaRPr lang="en-GB">
              <a:solidFill>
                <a:schemeClr val="tx1">
                  <a:lumMod val="85000"/>
                  <a:lumOff val="15000"/>
                </a:schemeClr>
              </a:solidFill>
              <a:ea typeface="Calibri"/>
              <a:cs typeface="Calibri"/>
            </a:endParaRPr>
          </a:p>
        </p:txBody>
      </p:sp>
      <p:sp>
        <p:nvSpPr>
          <p:cNvPr id="21" name="TextBox 20">
            <a:extLst>
              <a:ext uri="{FF2B5EF4-FFF2-40B4-BE49-F238E27FC236}">
                <a16:creationId xmlns:a16="http://schemas.microsoft.com/office/drawing/2014/main" id="{3A6EC52D-4325-4C72-B436-7FC8870C591F}"/>
              </a:ext>
            </a:extLst>
          </p:cNvPr>
          <p:cNvSpPr txBox="1"/>
          <p:nvPr/>
        </p:nvSpPr>
        <p:spPr>
          <a:xfrm>
            <a:off x="1122164" y="2398726"/>
            <a:ext cx="3510662" cy="1677382"/>
          </a:xfrm>
          <a:prstGeom prst="rect">
            <a:avLst/>
          </a:prstGeom>
          <a:noFill/>
        </p:spPr>
        <p:txBody>
          <a:bodyPr wrap="square" lIns="0" tIns="45720" rIns="91440" bIns="45720" rtlCol="0" anchor="t">
            <a:spAutoFit/>
          </a:bodyPr>
          <a:lstStyle/>
          <a:p>
            <a:pPr marL="171450" indent="-171450">
              <a:spcBef>
                <a:spcPts val="600"/>
              </a:spcBef>
              <a:buFont typeface="Arial" panose="020B0604020202020204" pitchFamily="34" charset="0"/>
              <a:buChar char="•"/>
            </a:pPr>
            <a:r>
              <a:rPr lang="en-US" sz="1100" kern="100">
                <a:latin typeface="Roboto"/>
                <a:ea typeface="Roboto"/>
                <a:cs typeface="Times New Roman"/>
              </a:rPr>
              <a:t>Manages your company profile, ensuring visibility at the earliest opportunity</a:t>
            </a:r>
          </a:p>
          <a:p>
            <a:pPr marL="171450" indent="-171450">
              <a:spcBef>
                <a:spcPts val="600"/>
              </a:spcBef>
              <a:buFont typeface="Arial" panose="020B0604020202020204" pitchFamily="34" charset="0"/>
              <a:buChar char="•"/>
            </a:pPr>
            <a:r>
              <a:rPr lang="en-US" sz="1100" kern="100">
                <a:latin typeface="Roboto"/>
                <a:ea typeface="Roboto"/>
                <a:cs typeface="Times New Roman"/>
              </a:rPr>
              <a:t>Carefully handpicks a list of investors aligned with your goals</a:t>
            </a:r>
          </a:p>
          <a:p>
            <a:pPr marL="171450" indent="-171450">
              <a:spcBef>
                <a:spcPts val="600"/>
              </a:spcBef>
              <a:buFont typeface="Arial" panose="020B0604020202020204" pitchFamily="34" charset="0"/>
              <a:buChar char="•"/>
            </a:pPr>
            <a:r>
              <a:rPr lang="en-US" sz="1100" kern="100">
                <a:latin typeface="Roboto"/>
                <a:ea typeface="Roboto"/>
                <a:cs typeface="Times New Roman"/>
              </a:rPr>
              <a:t>Builds and manages your meeting schedule, </a:t>
            </a:r>
            <a:r>
              <a:rPr lang="en-US" sz="1100" kern="100" err="1">
                <a:latin typeface="Roboto"/>
                <a:ea typeface="Roboto"/>
                <a:cs typeface="Times New Roman"/>
              </a:rPr>
              <a:t>optimising</a:t>
            </a:r>
            <a:r>
              <a:rPr lang="en-US" sz="1100" kern="100">
                <a:latin typeface="Roboto"/>
                <a:ea typeface="Roboto"/>
                <a:cs typeface="Times New Roman"/>
              </a:rPr>
              <a:t> your time onsite</a:t>
            </a:r>
          </a:p>
          <a:p>
            <a:pPr marL="171450" indent="-171450">
              <a:spcBef>
                <a:spcPts val="600"/>
              </a:spcBef>
              <a:buFont typeface="Arial" panose="020B0604020202020204" pitchFamily="34" charset="0"/>
              <a:buChar char="•"/>
            </a:pPr>
            <a:r>
              <a:rPr lang="en-US" sz="1100" kern="100">
                <a:latin typeface="Roboto"/>
                <a:ea typeface="Roboto"/>
                <a:cs typeface="Times New Roman"/>
              </a:rPr>
              <a:t>Secures strategic speaker placement in the seminar </a:t>
            </a:r>
            <a:r>
              <a:rPr lang="en-US" sz="1100" kern="100" err="1">
                <a:latin typeface="Roboto"/>
                <a:ea typeface="Roboto"/>
                <a:cs typeface="Times New Roman"/>
              </a:rPr>
              <a:t>programme</a:t>
            </a:r>
          </a:p>
        </p:txBody>
      </p:sp>
      <p:sp>
        <p:nvSpPr>
          <p:cNvPr id="23" name="Rectangle 22">
            <a:extLst>
              <a:ext uri="{FF2B5EF4-FFF2-40B4-BE49-F238E27FC236}">
                <a16:creationId xmlns:a16="http://schemas.microsoft.com/office/drawing/2014/main" id="{918BC94B-6BBB-401F-ABFA-1ED6B6C63C7F}"/>
              </a:ext>
            </a:extLst>
          </p:cNvPr>
          <p:cNvSpPr/>
          <p:nvPr/>
        </p:nvSpPr>
        <p:spPr>
          <a:xfrm rot="5400000">
            <a:off x="9484732" y="-1890120"/>
            <a:ext cx="791737" cy="4622800"/>
          </a:xfrm>
          <a:prstGeom prst="rect">
            <a:avLst/>
          </a:prstGeom>
          <a:gradFill>
            <a:gsLst>
              <a:gs pos="50000">
                <a:schemeClr val="bg1"/>
              </a:gs>
              <a:gs pos="89000">
                <a:schemeClr val="bg1">
                  <a:lumMod val="0"/>
                  <a:lumOff val="10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776D162D-7F9C-4311-9F3C-E1174FF00D40}"/>
              </a:ext>
            </a:extLst>
          </p:cNvPr>
          <p:cNvPicPr>
            <a:picLocks noChangeAspect="1"/>
          </p:cNvPicPr>
          <p:nvPr/>
        </p:nvPicPr>
        <p:blipFill>
          <a:blip r:embed="rId3"/>
          <a:stretch>
            <a:fillRect/>
          </a:stretch>
        </p:blipFill>
        <p:spPr>
          <a:xfrm>
            <a:off x="9735984" y="293713"/>
            <a:ext cx="1959757" cy="402973"/>
          </a:xfrm>
          <a:prstGeom prst="rect">
            <a:avLst/>
          </a:prstGeom>
        </p:spPr>
      </p:pic>
    </p:spTree>
    <p:extLst>
      <p:ext uri="{BB962C8B-B14F-4D97-AF65-F5344CB8AC3E}">
        <p14:creationId xmlns:p14="http://schemas.microsoft.com/office/powerpoint/2010/main" val="1831917083"/>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FCB8E3A-9788-40C0-8554-C06E985D043B}"/>
              </a:ext>
            </a:extLst>
          </p:cNvPr>
          <p:cNvSpPr>
            <a:spLocks noGrp="1"/>
          </p:cNvSpPr>
          <p:nvPr>
            <p:ph type="title"/>
          </p:nvPr>
        </p:nvSpPr>
        <p:spPr>
          <a:xfrm>
            <a:off x="838199" y="195109"/>
            <a:ext cx="9198429" cy="1043359"/>
          </a:xfrm>
        </p:spPr>
        <p:txBody>
          <a:bodyPr>
            <a:normAutofit/>
          </a:bodyPr>
          <a:lstStyle/>
          <a:p>
            <a:r>
              <a:rPr lang="en-US">
                <a:latin typeface="Roboto Thin" panose="02000000000000000000" pitchFamily="2" charset="0"/>
                <a:ea typeface="Roboto Thin" panose="02000000000000000000" pitchFamily="2" charset="0"/>
              </a:rPr>
              <a:t>ROADSHOW SUPPORT</a:t>
            </a:r>
            <a:endParaRPr lang="en-GB">
              <a:latin typeface="Roboto Thin" panose="02000000000000000000" pitchFamily="2" charset="0"/>
              <a:ea typeface="Roboto Thin" panose="02000000000000000000" pitchFamily="2" charset="0"/>
            </a:endParaRPr>
          </a:p>
        </p:txBody>
      </p:sp>
      <p:sp>
        <p:nvSpPr>
          <p:cNvPr id="6" name="Rectangle 5">
            <a:extLst>
              <a:ext uri="{FF2B5EF4-FFF2-40B4-BE49-F238E27FC236}">
                <a16:creationId xmlns:a16="http://schemas.microsoft.com/office/drawing/2014/main" id="{84F20DB9-1A2E-4981-9AE2-2EF6B87CACB2}"/>
              </a:ext>
            </a:extLst>
          </p:cNvPr>
          <p:cNvSpPr/>
          <p:nvPr/>
        </p:nvSpPr>
        <p:spPr>
          <a:xfrm rot="5400000">
            <a:off x="9484732" y="-1890120"/>
            <a:ext cx="791737" cy="4622800"/>
          </a:xfrm>
          <a:prstGeom prst="rect">
            <a:avLst/>
          </a:prstGeom>
          <a:gradFill>
            <a:gsLst>
              <a:gs pos="50000">
                <a:schemeClr val="bg1"/>
              </a:gs>
              <a:gs pos="89000">
                <a:schemeClr val="bg1">
                  <a:lumMod val="0"/>
                  <a:lumOff val="10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30D2805-3326-475B-B78B-222CA8CD3137}"/>
              </a:ext>
            </a:extLst>
          </p:cNvPr>
          <p:cNvPicPr>
            <a:picLocks noChangeAspect="1"/>
          </p:cNvPicPr>
          <p:nvPr/>
        </p:nvPicPr>
        <p:blipFill>
          <a:blip r:embed="rId3"/>
          <a:stretch>
            <a:fillRect/>
          </a:stretch>
        </p:blipFill>
        <p:spPr>
          <a:xfrm>
            <a:off x="9735984" y="293713"/>
            <a:ext cx="1959757" cy="402973"/>
          </a:xfrm>
          <a:prstGeom prst="rect">
            <a:avLst/>
          </a:prstGeom>
        </p:spPr>
      </p:pic>
      <p:sp>
        <p:nvSpPr>
          <p:cNvPr id="8" name="Content Placeholder 2">
            <a:extLst>
              <a:ext uri="{FF2B5EF4-FFF2-40B4-BE49-F238E27FC236}">
                <a16:creationId xmlns:a16="http://schemas.microsoft.com/office/drawing/2014/main" id="{3264F17B-1059-491D-AB53-3318DD2C1E22}"/>
              </a:ext>
            </a:extLst>
          </p:cNvPr>
          <p:cNvSpPr>
            <a:spLocks noGrp="1"/>
          </p:cNvSpPr>
          <p:nvPr>
            <p:ph idx="1"/>
          </p:nvPr>
        </p:nvSpPr>
        <p:spPr>
          <a:xfrm>
            <a:off x="910118" y="1416103"/>
            <a:ext cx="9837420" cy="639658"/>
          </a:xfrm>
        </p:spPr>
        <p:txBody>
          <a:bodyPr>
            <a:noAutofit/>
          </a:bodyPr>
          <a:lstStyle/>
          <a:p>
            <a:pPr marL="0" indent="0">
              <a:buNone/>
            </a:pPr>
            <a:r>
              <a:rPr lang="en-US" sz="1800" b="1">
                <a:latin typeface="Roboto" panose="02000000000000000000" pitchFamily="2" charset="0"/>
                <a:ea typeface="Roboto" panose="02000000000000000000" pitchFamily="2" charset="0"/>
              </a:rPr>
              <a:t>Take your message to carefully curated investors both in-person and virtually </a:t>
            </a:r>
          </a:p>
        </p:txBody>
      </p:sp>
      <p:sp>
        <p:nvSpPr>
          <p:cNvPr id="9" name="Rounded Rectangle 5">
            <a:extLst>
              <a:ext uri="{FF2B5EF4-FFF2-40B4-BE49-F238E27FC236}">
                <a16:creationId xmlns:a16="http://schemas.microsoft.com/office/drawing/2014/main" id="{EBBC22D5-F187-4CF7-944E-12FC7A0A080B}"/>
              </a:ext>
            </a:extLst>
          </p:cNvPr>
          <p:cNvSpPr/>
          <p:nvPr/>
        </p:nvSpPr>
        <p:spPr>
          <a:xfrm>
            <a:off x="993322" y="4109357"/>
            <a:ext cx="2586567" cy="606579"/>
          </a:xfrm>
          <a:prstGeom prst="roundRect">
            <a:avLst/>
          </a:prstGeom>
          <a:solidFill>
            <a:srgbClr val="DDB8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6">
            <a:extLst>
              <a:ext uri="{FF2B5EF4-FFF2-40B4-BE49-F238E27FC236}">
                <a16:creationId xmlns:a16="http://schemas.microsoft.com/office/drawing/2014/main" id="{B431C038-08F0-40C4-9BA1-6DB56DE558B1}"/>
              </a:ext>
            </a:extLst>
          </p:cNvPr>
          <p:cNvSpPr/>
          <p:nvPr/>
        </p:nvSpPr>
        <p:spPr>
          <a:xfrm>
            <a:off x="3701244" y="4109357"/>
            <a:ext cx="2586567" cy="60657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5">
            <a:extLst>
              <a:ext uri="{FF2B5EF4-FFF2-40B4-BE49-F238E27FC236}">
                <a16:creationId xmlns:a16="http://schemas.microsoft.com/office/drawing/2014/main" id="{9CB548E4-29B3-4012-8B07-2C4109AF7047}"/>
              </a:ext>
            </a:extLst>
          </p:cNvPr>
          <p:cNvSpPr/>
          <p:nvPr/>
        </p:nvSpPr>
        <p:spPr>
          <a:xfrm>
            <a:off x="6398079" y="4109357"/>
            <a:ext cx="2586567" cy="606579"/>
          </a:xfrm>
          <a:prstGeom prst="roundRect">
            <a:avLst/>
          </a:prstGeom>
          <a:solidFill>
            <a:srgbClr val="DDB8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6">
            <a:extLst>
              <a:ext uri="{FF2B5EF4-FFF2-40B4-BE49-F238E27FC236}">
                <a16:creationId xmlns:a16="http://schemas.microsoft.com/office/drawing/2014/main" id="{B65C1DBF-FC9D-4793-81C1-F6F4505DA121}"/>
              </a:ext>
            </a:extLst>
          </p:cNvPr>
          <p:cNvSpPr/>
          <p:nvPr/>
        </p:nvSpPr>
        <p:spPr>
          <a:xfrm>
            <a:off x="9106001" y="4109357"/>
            <a:ext cx="2586567" cy="606579"/>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FE8E819-B365-417C-B656-9837029D850C}"/>
              </a:ext>
            </a:extLst>
          </p:cNvPr>
          <p:cNvSpPr txBox="1"/>
          <p:nvPr/>
        </p:nvSpPr>
        <p:spPr>
          <a:xfrm>
            <a:off x="1105839" y="4227980"/>
            <a:ext cx="2377589" cy="369332"/>
          </a:xfrm>
          <a:prstGeom prst="rect">
            <a:avLst/>
          </a:prstGeom>
          <a:noFill/>
        </p:spPr>
        <p:txBody>
          <a:bodyPr wrap="square" lIns="91440" tIns="45720" rIns="91440" bIns="45720" rtlCol="0" anchor="t">
            <a:spAutoFit/>
          </a:bodyPr>
          <a:lstStyle/>
          <a:p>
            <a:pPr algn="ctr">
              <a:defRPr/>
            </a:pPr>
            <a:r>
              <a:rPr lang="en-US" b="1" kern="100">
                <a:latin typeface="Roboto"/>
                <a:ea typeface="Roboto"/>
                <a:cs typeface="Times New Roman"/>
              </a:rPr>
              <a:t>Strategic Plan</a:t>
            </a:r>
            <a:endParaRPr lang="en-US" b="1" i="0" u="none" strike="noStrike" kern="100" cap="none" spc="0" normalizeH="0" baseline="0" noProof="0">
              <a:ln>
                <a:noFill/>
              </a:ln>
              <a:effectLst/>
              <a:uLnTx/>
              <a:uFillTx/>
              <a:latin typeface="Roboto"/>
              <a:ea typeface="Roboto"/>
              <a:cs typeface="Times New Roman"/>
            </a:endParaRPr>
          </a:p>
        </p:txBody>
      </p:sp>
      <p:sp>
        <p:nvSpPr>
          <p:cNvPr id="15" name="TextBox 14">
            <a:extLst>
              <a:ext uri="{FF2B5EF4-FFF2-40B4-BE49-F238E27FC236}">
                <a16:creationId xmlns:a16="http://schemas.microsoft.com/office/drawing/2014/main" id="{7C4D3F5F-5C87-44E5-9F93-1FF8EECD6752}"/>
              </a:ext>
            </a:extLst>
          </p:cNvPr>
          <p:cNvSpPr txBox="1"/>
          <p:nvPr/>
        </p:nvSpPr>
        <p:spPr>
          <a:xfrm>
            <a:off x="1032373" y="4942400"/>
            <a:ext cx="2396627" cy="461665"/>
          </a:xfrm>
          <a:prstGeom prst="rect">
            <a:avLst/>
          </a:prstGeom>
          <a:noFill/>
        </p:spPr>
        <p:txBody>
          <a:bodyPr wrap="square" lIns="91440" tIns="45720" rIns="91440" bIns="45720" rtlCol="0" anchor="t">
            <a:spAutoFit/>
          </a:bodyPr>
          <a:lstStyle/>
          <a:p>
            <a:pPr>
              <a:spcAft>
                <a:spcPts val="2400"/>
              </a:spcAft>
              <a:defRPr/>
            </a:pPr>
            <a:r>
              <a:rPr lang="en-US" sz="1200" kern="100">
                <a:solidFill>
                  <a:prstClr val="black"/>
                </a:solidFill>
                <a:latin typeface="Roboto"/>
                <a:ea typeface="Roboto"/>
                <a:cs typeface="Times New Roman"/>
              </a:rPr>
              <a:t>Curated investor outreach based on your strategic goals</a:t>
            </a:r>
            <a:endParaRPr lang="en-US">
              <a:solidFill>
                <a:prstClr val="black"/>
              </a:solidFill>
            </a:endParaRPr>
          </a:p>
        </p:txBody>
      </p:sp>
      <p:sp>
        <p:nvSpPr>
          <p:cNvPr id="16" name="TextBox 15">
            <a:extLst>
              <a:ext uri="{FF2B5EF4-FFF2-40B4-BE49-F238E27FC236}">
                <a16:creationId xmlns:a16="http://schemas.microsoft.com/office/drawing/2014/main" id="{606CCCB1-5800-4C3F-80FE-D657D21B16EE}"/>
              </a:ext>
            </a:extLst>
          </p:cNvPr>
          <p:cNvSpPr txBox="1"/>
          <p:nvPr/>
        </p:nvSpPr>
        <p:spPr>
          <a:xfrm>
            <a:off x="3778282" y="4227980"/>
            <a:ext cx="2377589"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b="1" i="0" u="none" strike="noStrike" kern="100" cap="none" spc="0" normalizeH="0" baseline="0" noProof="0">
                <a:ln>
                  <a:noFill/>
                </a:ln>
                <a:effectLst/>
                <a:uLnTx/>
                <a:uFillTx/>
                <a:latin typeface="Roboto"/>
                <a:ea typeface="Roboto"/>
                <a:cs typeface="Times New Roman"/>
              </a:rPr>
              <a:t>Targeting</a:t>
            </a:r>
            <a:endParaRPr kumimoji="0" lang="en-US" b="0" i="0" u="none" strike="noStrike" kern="1000" cap="none" spc="0" normalizeH="0" baseline="0" noProof="0">
              <a:ln>
                <a:noFill/>
              </a:ln>
              <a:effectLst/>
              <a:uLnTx/>
              <a:uFillTx/>
              <a:latin typeface="Roboto Light" panose="02000000000000000000" pitchFamily="2" charset="0"/>
              <a:ea typeface="Roboto Light" panose="02000000000000000000" pitchFamily="2" charset="0"/>
              <a:cs typeface="+mn-cs"/>
            </a:endParaRPr>
          </a:p>
        </p:txBody>
      </p:sp>
      <p:sp>
        <p:nvSpPr>
          <p:cNvPr id="17" name="TextBox 16">
            <a:extLst>
              <a:ext uri="{FF2B5EF4-FFF2-40B4-BE49-F238E27FC236}">
                <a16:creationId xmlns:a16="http://schemas.microsoft.com/office/drawing/2014/main" id="{36170488-6766-4459-B2E2-A266A98F0CA8}"/>
              </a:ext>
            </a:extLst>
          </p:cNvPr>
          <p:cNvSpPr txBox="1"/>
          <p:nvPr/>
        </p:nvSpPr>
        <p:spPr>
          <a:xfrm>
            <a:off x="3701244" y="4929273"/>
            <a:ext cx="2586567" cy="1015663"/>
          </a:xfrm>
          <a:prstGeom prst="rect">
            <a:avLst/>
          </a:prstGeom>
          <a:noFill/>
        </p:spPr>
        <p:txBody>
          <a:bodyPr wrap="square" lIns="91440" tIns="45720" rIns="91440" bIns="45720" rtlCol="0" anchor="t">
            <a:spAutoFit/>
          </a:bodyPr>
          <a:lstStyle/>
          <a:p>
            <a:pPr>
              <a:spcAft>
                <a:spcPts val="2400"/>
              </a:spcAft>
              <a:defRPr/>
            </a:pPr>
            <a:r>
              <a:rPr lang="en-US" sz="1200" kern="100">
                <a:solidFill>
                  <a:prstClr val="black"/>
                </a:solidFill>
                <a:latin typeface="Roboto"/>
                <a:ea typeface="Roboto"/>
                <a:cs typeface="Times New Roman"/>
              </a:rPr>
              <a:t>We combine the 121 proprietary database with your top news readers, peer and sector analysis to create a country-by-country investor target list</a:t>
            </a:r>
            <a:endParaRPr kumimoji="0" lang="en-GB" sz="1200" b="0" i="0" u="none" strike="noStrike" kern="1200" cap="none" spc="0" normalizeH="0" baseline="0" noProof="0">
              <a:ln>
                <a:noFill/>
              </a:ln>
              <a:solidFill>
                <a:prstClr val="black"/>
              </a:solidFill>
              <a:effectLst/>
              <a:uLnTx/>
              <a:uFillTx/>
              <a:latin typeface="Roboto"/>
              <a:ea typeface="Roboto"/>
              <a:cs typeface="Times New Roman"/>
            </a:endParaRPr>
          </a:p>
        </p:txBody>
      </p:sp>
      <p:sp>
        <p:nvSpPr>
          <p:cNvPr id="19" name="TextBox 18">
            <a:extLst>
              <a:ext uri="{FF2B5EF4-FFF2-40B4-BE49-F238E27FC236}">
                <a16:creationId xmlns:a16="http://schemas.microsoft.com/office/drawing/2014/main" id="{69CBCD25-9554-4564-8B5E-3D0E52D0C04F}"/>
              </a:ext>
            </a:extLst>
          </p:cNvPr>
          <p:cNvSpPr txBox="1"/>
          <p:nvPr/>
        </p:nvSpPr>
        <p:spPr>
          <a:xfrm>
            <a:off x="6415481" y="4227980"/>
            <a:ext cx="2551761" cy="369332"/>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i="0" u="none" strike="noStrike" kern="100" cap="none" spc="0" normalizeH="0" baseline="0" noProof="0">
                <a:ln>
                  <a:noFill/>
                </a:ln>
                <a:effectLst/>
                <a:uLnTx/>
                <a:uFillTx/>
                <a:latin typeface="Roboto" panose="02000000000000000000" pitchFamily="2" charset="0"/>
                <a:ea typeface="+mn-ea"/>
                <a:cs typeface="Times New Roman" panose="02020603050405020304" pitchFamily="18" charset="0"/>
              </a:rPr>
              <a:t>Schedule management</a:t>
            </a:r>
            <a:endParaRPr kumimoji="0" lang="en-US" b="0" i="0" u="none" strike="noStrike" kern="100" cap="none" spc="0" normalizeH="0" baseline="0" noProof="0">
              <a:ln>
                <a:noFill/>
              </a:ln>
              <a:effectLst/>
              <a:uLnTx/>
              <a:uFillTx/>
              <a:latin typeface="Roboto" panose="02000000000000000000" pitchFamily="2" charset="0"/>
              <a:ea typeface="+mn-ea"/>
              <a:cs typeface="Times New Roman" panose="02020603050405020304" pitchFamily="18" charset="0"/>
            </a:endParaRPr>
          </a:p>
        </p:txBody>
      </p:sp>
      <p:sp>
        <p:nvSpPr>
          <p:cNvPr id="20" name="TextBox 19">
            <a:extLst>
              <a:ext uri="{FF2B5EF4-FFF2-40B4-BE49-F238E27FC236}">
                <a16:creationId xmlns:a16="http://schemas.microsoft.com/office/drawing/2014/main" id="{853E2C27-76EC-4B91-9A67-B94A593F304D}"/>
              </a:ext>
            </a:extLst>
          </p:cNvPr>
          <p:cNvSpPr txBox="1"/>
          <p:nvPr/>
        </p:nvSpPr>
        <p:spPr>
          <a:xfrm>
            <a:off x="6444444" y="4929273"/>
            <a:ext cx="2522798" cy="830997"/>
          </a:xfrm>
          <a:prstGeom prst="rect">
            <a:avLst/>
          </a:prstGeom>
          <a:noFill/>
        </p:spPr>
        <p:txBody>
          <a:bodyPr wrap="square" lIns="91440" tIns="45720" rIns="91440" bIns="45720" rtlCol="0" anchor="t">
            <a:spAutoFit/>
          </a:bodyPr>
          <a:lstStyle/>
          <a:p>
            <a:pPr>
              <a:spcAft>
                <a:spcPts val="2400"/>
              </a:spcAft>
              <a:defRPr/>
            </a:pPr>
            <a:r>
              <a:rPr lang="en-GB" sz="1200">
                <a:solidFill>
                  <a:prstClr val="black"/>
                </a:solidFill>
                <a:latin typeface="Roboto"/>
                <a:ea typeface="Roboto"/>
                <a:cs typeface="Times New Roman"/>
              </a:rPr>
              <a:t>Investor communications, detailed investor profiles and schedule management, working closely with the client</a:t>
            </a:r>
            <a:endParaRPr kumimoji="0" lang="en-GB" sz="1200" b="0" i="0" u="none" strike="noStrike" kern="1200" cap="none" spc="0" normalizeH="0" baseline="0" noProof="0">
              <a:ln>
                <a:noFill/>
              </a:ln>
              <a:solidFill>
                <a:prstClr val="black"/>
              </a:solidFill>
              <a:effectLst/>
              <a:uLnTx/>
              <a:uFillTx/>
              <a:latin typeface="Roboto"/>
              <a:ea typeface="Roboto"/>
              <a:cs typeface="Times New Roman"/>
            </a:endParaRPr>
          </a:p>
        </p:txBody>
      </p:sp>
      <p:sp>
        <p:nvSpPr>
          <p:cNvPr id="21" name="TextBox 20">
            <a:extLst>
              <a:ext uri="{FF2B5EF4-FFF2-40B4-BE49-F238E27FC236}">
                <a16:creationId xmlns:a16="http://schemas.microsoft.com/office/drawing/2014/main" id="{131CD3B2-3B08-4A16-981B-A0E47F24BDFD}"/>
              </a:ext>
            </a:extLst>
          </p:cNvPr>
          <p:cNvSpPr txBox="1"/>
          <p:nvPr/>
        </p:nvSpPr>
        <p:spPr>
          <a:xfrm>
            <a:off x="9188482" y="4227980"/>
            <a:ext cx="2377589" cy="36933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00" cap="none" spc="0" normalizeH="0" baseline="0" noProof="0">
                <a:ln>
                  <a:noFill/>
                </a:ln>
                <a:effectLst/>
                <a:uLnTx/>
                <a:uFillTx/>
                <a:latin typeface="Roboto" panose="02000000000000000000" pitchFamily="2" charset="0"/>
                <a:ea typeface="+mn-ea"/>
                <a:cs typeface="Times New Roman" panose="02020603050405020304" pitchFamily="18" charset="0"/>
              </a:rPr>
              <a:t>Follow up support </a:t>
            </a:r>
          </a:p>
        </p:txBody>
      </p:sp>
      <p:sp>
        <p:nvSpPr>
          <p:cNvPr id="22" name="TextBox 21">
            <a:extLst>
              <a:ext uri="{FF2B5EF4-FFF2-40B4-BE49-F238E27FC236}">
                <a16:creationId xmlns:a16="http://schemas.microsoft.com/office/drawing/2014/main" id="{A4993015-2526-4B96-A9AF-C13E4B94FD18}"/>
              </a:ext>
            </a:extLst>
          </p:cNvPr>
          <p:cNvSpPr txBox="1"/>
          <p:nvPr/>
        </p:nvSpPr>
        <p:spPr>
          <a:xfrm>
            <a:off x="9111444" y="4977450"/>
            <a:ext cx="2628799" cy="461665"/>
          </a:xfrm>
          <a:prstGeom prst="rect">
            <a:avLst/>
          </a:prstGeom>
          <a:noFill/>
        </p:spPr>
        <p:txBody>
          <a:bodyPr wrap="square" lIns="91440" tIns="45720" rIns="91440" bIns="45720" rtlCol="0" anchor="t">
            <a:spAutoFit/>
          </a:bodyPr>
          <a:lstStyle/>
          <a:p>
            <a:pPr>
              <a:defRPr/>
            </a:pPr>
            <a:r>
              <a:rPr lang="en-US" sz="1200" kern="100">
                <a:solidFill>
                  <a:prstClr val="black"/>
                </a:solidFill>
                <a:latin typeface="Roboto"/>
                <a:ea typeface="Roboto"/>
                <a:cs typeface="Roboto"/>
              </a:rPr>
              <a:t>Schedule follow-up calls and help to maintain investor relationships</a:t>
            </a:r>
          </a:p>
        </p:txBody>
      </p:sp>
      <p:pic>
        <p:nvPicPr>
          <p:cNvPr id="4" name="Picture 3" descr="A city next to water&#10;&#10;AI-generated content may be incorrect.">
            <a:extLst>
              <a:ext uri="{FF2B5EF4-FFF2-40B4-BE49-F238E27FC236}">
                <a16:creationId xmlns:a16="http://schemas.microsoft.com/office/drawing/2014/main" id="{410D63BD-9354-E0E0-264D-EA8AA054025F}"/>
              </a:ext>
            </a:extLst>
          </p:cNvPr>
          <p:cNvPicPr>
            <a:picLocks noChangeAspect="1"/>
          </p:cNvPicPr>
          <p:nvPr/>
        </p:nvPicPr>
        <p:blipFill rotWithShape="1">
          <a:blip r:embed="rId4">
            <a:extLst>
              <a:ext uri="{28A0092B-C50C-407E-A947-70E740481C1C}">
                <a14:useLocalDpi xmlns:a14="http://schemas.microsoft.com/office/drawing/2010/main" val="0"/>
              </a:ext>
            </a:extLst>
          </a:blip>
          <a:srcRect t="15844" r="63863" b="37394"/>
          <a:stretch>
            <a:fillRect/>
          </a:stretch>
        </p:blipFill>
        <p:spPr>
          <a:xfrm>
            <a:off x="993323" y="2057418"/>
            <a:ext cx="3462620" cy="1699428"/>
          </a:xfrm>
          <a:prstGeom prst="rect">
            <a:avLst/>
          </a:prstGeom>
        </p:spPr>
      </p:pic>
      <p:pic>
        <p:nvPicPr>
          <p:cNvPr id="18" name="Picture 17" descr="A city skyline with a bridge over water&#10;&#10;AI-generated content may be incorrect.">
            <a:extLst>
              <a:ext uri="{FF2B5EF4-FFF2-40B4-BE49-F238E27FC236}">
                <a16:creationId xmlns:a16="http://schemas.microsoft.com/office/drawing/2014/main" id="{9D49CB5B-E09D-6022-DEE5-995EC443C71F}"/>
              </a:ext>
            </a:extLst>
          </p:cNvPr>
          <p:cNvPicPr>
            <a:picLocks noChangeAspect="1"/>
          </p:cNvPicPr>
          <p:nvPr/>
        </p:nvPicPr>
        <p:blipFill rotWithShape="1">
          <a:blip r:embed="rId5">
            <a:extLst>
              <a:ext uri="{28A0092B-C50C-407E-A947-70E740481C1C}">
                <a14:useLocalDpi xmlns:a14="http://schemas.microsoft.com/office/drawing/2010/main" val="0"/>
              </a:ext>
            </a:extLst>
          </a:blip>
          <a:srcRect l="5002" t="17448" r="44220" b="19415"/>
          <a:stretch>
            <a:fillRect/>
          </a:stretch>
        </p:blipFill>
        <p:spPr>
          <a:xfrm>
            <a:off x="4602557" y="2062007"/>
            <a:ext cx="3462620" cy="1694839"/>
          </a:xfrm>
          <a:prstGeom prst="rect">
            <a:avLst/>
          </a:prstGeom>
        </p:spPr>
      </p:pic>
      <p:pic>
        <p:nvPicPr>
          <p:cNvPr id="24" name="Picture 23" descr="A city with many buildings&#10;&#10;AI-generated content may be incorrect.">
            <a:extLst>
              <a:ext uri="{FF2B5EF4-FFF2-40B4-BE49-F238E27FC236}">
                <a16:creationId xmlns:a16="http://schemas.microsoft.com/office/drawing/2014/main" id="{72FAA073-C29E-940A-6143-8AB81F8EF129}"/>
              </a:ext>
            </a:extLst>
          </p:cNvPr>
          <p:cNvPicPr>
            <a:picLocks noChangeAspect="1"/>
          </p:cNvPicPr>
          <p:nvPr/>
        </p:nvPicPr>
        <p:blipFill rotWithShape="1">
          <a:blip r:embed="rId6">
            <a:extLst>
              <a:ext uri="{28A0092B-C50C-407E-A947-70E740481C1C}">
                <a14:useLocalDpi xmlns:a14="http://schemas.microsoft.com/office/drawing/2010/main" val="0"/>
              </a:ext>
            </a:extLst>
          </a:blip>
          <a:srcRect l="19562" t="10562" r="27427" b="5191"/>
          <a:stretch>
            <a:fillRect/>
          </a:stretch>
        </p:blipFill>
        <p:spPr>
          <a:xfrm>
            <a:off x="8211792" y="2055761"/>
            <a:ext cx="3462620" cy="1694840"/>
          </a:xfrm>
          <a:prstGeom prst="rect">
            <a:avLst/>
          </a:prstGeom>
        </p:spPr>
      </p:pic>
    </p:spTree>
    <p:extLst>
      <p:ext uri="{BB962C8B-B14F-4D97-AF65-F5344CB8AC3E}">
        <p14:creationId xmlns:p14="http://schemas.microsoft.com/office/powerpoint/2010/main" val="532516181"/>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12">
            <a:extLst>
              <a:ext uri="{FF2B5EF4-FFF2-40B4-BE49-F238E27FC236}">
                <a16:creationId xmlns:a16="http://schemas.microsoft.com/office/drawing/2014/main" id="{EB1E4810-94D2-4E89-9799-CFE31270F23D}"/>
              </a:ext>
            </a:extLst>
          </p:cNvPr>
          <p:cNvSpPr/>
          <p:nvPr/>
        </p:nvSpPr>
        <p:spPr>
          <a:xfrm>
            <a:off x="4848247" y="2827349"/>
            <a:ext cx="2093548" cy="3540232"/>
          </a:xfrm>
          <a:prstGeom prst="roundRect">
            <a:avLst>
              <a:gd name="adj" fmla="val 12921"/>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47672A08-8A52-4FC2-B63D-0DB5AB187A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2687" y="3501305"/>
            <a:ext cx="4266709" cy="2667444"/>
          </a:xfrm>
          <a:prstGeom prst="rect">
            <a:avLst/>
          </a:prstGeom>
        </p:spPr>
      </p:pic>
      <p:sp>
        <p:nvSpPr>
          <p:cNvPr id="30" name="Rectangle 29">
            <a:extLst>
              <a:ext uri="{FF2B5EF4-FFF2-40B4-BE49-F238E27FC236}">
                <a16:creationId xmlns:a16="http://schemas.microsoft.com/office/drawing/2014/main" id="{BD5FA977-1BCE-4DD2-A410-0F7280B84946}"/>
              </a:ext>
            </a:extLst>
          </p:cNvPr>
          <p:cNvSpPr/>
          <p:nvPr/>
        </p:nvSpPr>
        <p:spPr>
          <a:xfrm>
            <a:off x="4321629" y="3832734"/>
            <a:ext cx="3156857" cy="19644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12">
            <a:extLst>
              <a:ext uri="{FF2B5EF4-FFF2-40B4-BE49-F238E27FC236}">
                <a16:creationId xmlns:a16="http://schemas.microsoft.com/office/drawing/2014/main" id="{B9737306-70BC-45A4-AA99-35A3EB96BB43}"/>
              </a:ext>
            </a:extLst>
          </p:cNvPr>
          <p:cNvSpPr/>
          <p:nvPr/>
        </p:nvSpPr>
        <p:spPr>
          <a:xfrm>
            <a:off x="8832418" y="2827349"/>
            <a:ext cx="2093548" cy="3540232"/>
          </a:xfrm>
          <a:prstGeom prst="roundRect">
            <a:avLst>
              <a:gd name="adj" fmla="val 12921"/>
            </a:avLst>
          </a:prstGeom>
          <a:solidFill>
            <a:srgbClr val="DDB8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12">
            <a:extLst>
              <a:ext uri="{FF2B5EF4-FFF2-40B4-BE49-F238E27FC236}">
                <a16:creationId xmlns:a16="http://schemas.microsoft.com/office/drawing/2014/main" id="{39A9AC1C-02BD-457B-B505-3F274CFDC6A3}"/>
              </a:ext>
            </a:extLst>
          </p:cNvPr>
          <p:cNvSpPr/>
          <p:nvPr/>
        </p:nvSpPr>
        <p:spPr>
          <a:xfrm>
            <a:off x="1174319" y="2827349"/>
            <a:ext cx="2093548" cy="3540232"/>
          </a:xfrm>
          <a:prstGeom prst="roundRect">
            <a:avLst>
              <a:gd name="adj" fmla="val 12921"/>
            </a:avLst>
          </a:prstGeom>
          <a:solidFill>
            <a:srgbClr val="DDB8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E7FFE205-2DBD-42E5-9684-EB313AD161CF}"/>
              </a:ext>
            </a:extLst>
          </p:cNvPr>
          <p:cNvGrpSpPr/>
          <p:nvPr/>
        </p:nvGrpSpPr>
        <p:grpSpPr>
          <a:xfrm>
            <a:off x="7797922" y="3501305"/>
            <a:ext cx="4266709" cy="2667444"/>
            <a:chOff x="7797922" y="3774843"/>
            <a:chExt cx="4266709" cy="2667444"/>
          </a:xfrm>
        </p:grpSpPr>
        <p:pic>
          <p:nvPicPr>
            <p:cNvPr id="13" name="Picture 12" descr="A person in a suit&#10;&#10;AI-generated content may be incorrect.">
              <a:extLst>
                <a:ext uri="{FF2B5EF4-FFF2-40B4-BE49-F238E27FC236}">
                  <a16:creationId xmlns:a16="http://schemas.microsoft.com/office/drawing/2014/main" id="{15FF8988-1734-4BDF-A7FE-14252EF02D33}"/>
                </a:ext>
              </a:extLst>
            </p:cNvPr>
            <p:cNvPicPr>
              <a:picLocks noChangeAspect="1"/>
            </p:cNvPicPr>
            <p:nvPr/>
          </p:nvPicPr>
          <p:blipFill rotWithShape="1">
            <a:blip r:embed="rId4"/>
            <a:srcRect r="5202"/>
            <a:stretch/>
          </p:blipFill>
          <p:spPr>
            <a:xfrm>
              <a:off x="8402812" y="4106272"/>
              <a:ext cx="3147642" cy="1964464"/>
            </a:xfrm>
            <a:prstGeom prst="rect">
              <a:avLst/>
            </a:prstGeom>
          </p:spPr>
        </p:pic>
        <p:pic>
          <p:nvPicPr>
            <p:cNvPr id="21" name="Picture 20">
              <a:extLst>
                <a:ext uri="{FF2B5EF4-FFF2-40B4-BE49-F238E27FC236}">
                  <a16:creationId xmlns:a16="http://schemas.microsoft.com/office/drawing/2014/main" id="{B57214E3-54E7-4A10-A9F0-6B23C67D7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922" y="3774843"/>
              <a:ext cx="4266709" cy="2667444"/>
            </a:xfrm>
            <a:prstGeom prst="rect">
              <a:avLst/>
            </a:prstGeom>
          </p:spPr>
        </p:pic>
      </p:grpSp>
      <p:sp>
        <p:nvSpPr>
          <p:cNvPr id="4" name="Title 1">
            <a:extLst>
              <a:ext uri="{FF2B5EF4-FFF2-40B4-BE49-F238E27FC236}">
                <a16:creationId xmlns:a16="http://schemas.microsoft.com/office/drawing/2014/main" id="{0E2399F6-F1A9-4578-BEF9-7F1C98513699}"/>
              </a:ext>
            </a:extLst>
          </p:cNvPr>
          <p:cNvSpPr txBox="1">
            <a:spLocks/>
          </p:cNvSpPr>
          <p:nvPr/>
        </p:nvSpPr>
        <p:spPr>
          <a:xfrm>
            <a:off x="7797922" y="1726391"/>
            <a:ext cx="3973902" cy="434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400">
              <a:latin typeface="Roboto Light" panose="02000000000000000000" pitchFamily="2" charset="0"/>
              <a:ea typeface="Roboto Light" panose="02000000000000000000" pitchFamily="2" charset="0"/>
              <a:cs typeface="+mn-cs"/>
            </a:endParaRPr>
          </a:p>
        </p:txBody>
      </p:sp>
      <p:sp>
        <p:nvSpPr>
          <p:cNvPr id="5" name="TextBox 4">
            <a:extLst>
              <a:ext uri="{FF2B5EF4-FFF2-40B4-BE49-F238E27FC236}">
                <a16:creationId xmlns:a16="http://schemas.microsoft.com/office/drawing/2014/main" id="{3F99C335-432A-4459-8C13-AFBC58862BC8}"/>
              </a:ext>
            </a:extLst>
          </p:cNvPr>
          <p:cNvSpPr txBox="1"/>
          <p:nvPr/>
        </p:nvSpPr>
        <p:spPr>
          <a:xfrm>
            <a:off x="1018030" y="1113072"/>
            <a:ext cx="8572283" cy="646331"/>
          </a:xfrm>
          <a:prstGeom prst="rect">
            <a:avLst/>
          </a:prstGeom>
          <a:noFill/>
        </p:spPr>
        <p:txBody>
          <a:bodyPr wrap="square" lIns="0" tIns="45720" rIns="91440" bIns="45720" rtlCol="0" anchor="t">
            <a:spAutoFit/>
          </a:bodyPr>
          <a:lstStyle/>
          <a:p>
            <a:r>
              <a:rPr lang="en-US" b="1" kern="1000">
                <a:solidFill>
                  <a:schemeClr val="tx1">
                    <a:lumMod val="75000"/>
                    <a:lumOff val="25000"/>
                  </a:schemeClr>
                </a:solidFill>
                <a:latin typeface="Roboto"/>
                <a:ea typeface="Roboto"/>
                <a:cs typeface="Roboto"/>
              </a:rPr>
              <a:t>Amplify your story via The Assay, our always-on proprietary online platform, including news features, company profiles, editorials and CEO video interviews</a:t>
            </a:r>
            <a:endParaRPr lang="en-US" kern="1000">
              <a:solidFill>
                <a:schemeClr val="tx1">
                  <a:lumMod val="75000"/>
                  <a:lumOff val="25000"/>
                </a:schemeClr>
              </a:solidFill>
              <a:latin typeface="Roboto"/>
              <a:ea typeface="Roboto"/>
              <a:cs typeface="Roboto"/>
            </a:endParaRPr>
          </a:p>
        </p:txBody>
      </p:sp>
      <p:sp>
        <p:nvSpPr>
          <p:cNvPr id="6" name="TextBox 5">
            <a:extLst>
              <a:ext uri="{FF2B5EF4-FFF2-40B4-BE49-F238E27FC236}">
                <a16:creationId xmlns:a16="http://schemas.microsoft.com/office/drawing/2014/main" id="{177E0235-F721-485C-8D89-B192EA2BB711}"/>
              </a:ext>
            </a:extLst>
          </p:cNvPr>
          <p:cNvSpPr txBox="1"/>
          <p:nvPr/>
        </p:nvSpPr>
        <p:spPr>
          <a:xfrm>
            <a:off x="935847" y="1945759"/>
            <a:ext cx="10093575" cy="276999"/>
          </a:xfrm>
          <a:prstGeom prst="rect">
            <a:avLst/>
          </a:prstGeom>
          <a:noFill/>
        </p:spPr>
        <p:txBody>
          <a:bodyPr wrap="square" lIns="91440" tIns="45720" rIns="91440" bIns="45720" anchor="t">
            <a:spAutoFit/>
          </a:bodyPr>
          <a:lstStyle/>
          <a:p>
            <a:pPr>
              <a:spcAft>
                <a:spcPts val="600"/>
              </a:spcAft>
              <a:defRPr/>
            </a:pPr>
            <a:r>
              <a:rPr lang="en-US" sz="1200" kern="100">
                <a:solidFill>
                  <a:prstClr val="black"/>
                </a:solidFill>
                <a:latin typeface="Roboto"/>
                <a:ea typeface="Roboto"/>
                <a:cs typeface="Times New Roman"/>
              </a:rPr>
              <a:t>Your important news, project updates and editorials distributed to our network of c. 17,000 global investors</a:t>
            </a:r>
          </a:p>
        </p:txBody>
      </p:sp>
      <p:sp>
        <p:nvSpPr>
          <p:cNvPr id="9" name="TextBox 8">
            <a:extLst>
              <a:ext uri="{FF2B5EF4-FFF2-40B4-BE49-F238E27FC236}">
                <a16:creationId xmlns:a16="http://schemas.microsoft.com/office/drawing/2014/main" id="{A5FC06E7-ED84-4A92-B470-73685CC22968}"/>
              </a:ext>
            </a:extLst>
          </p:cNvPr>
          <p:cNvSpPr txBox="1"/>
          <p:nvPr/>
        </p:nvSpPr>
        <p:spPr>
          <a:xfrm>
            <a:off x="1174319" y="2997926"/>
            <a:ext cx="2093548" cy="461665"/>
          </a:xfrm>
          <a:prstGeom prst="rect">
            <a:avLst/>
          </a:prstGeom>
          <a:noFill/>
        </p:spPr>
        <p:txBody>
          <a:bodyPr wrap="square" lIns="91440" tIns="45720" rIns="91440" bIns="45720" anchor="t">
            <a:spAutoFit/>
          </a:bodyPr>
          <a:lstStyle/>
          <a:p>
            <a:pPr algn="ctr">
              <a:spcAft>
                <a:spcPts val="600"/>
              </a:spcAft>
              <a:defRPr/>
            </a:pPr>
            <a:r>
              <a:rPr lang="en-HK" sz="12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t>The Assay magazine </a:t>
            </a:r>
            <a:br>
              <a:rPr lang="en-HK" sz="12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br>
            <a:r>
              <a:rPr lang="en-HK" sz="1200">
                <a:solidFill>
                  <a:srgbClr val="000000"/>
                </a:solidFill>
                <a:latin typeface="Roboto" panose="02000000000000000000" pitchFamily="2" charset="0"/>
                <a:ea typeface="Roboto" panose="02000000000000000000" pitchFamily="2" charset="0"/>
                <a:cs typeface="Roboto" panose="02000000000000000000" pitchFamily="2" charset="0"/>
              </a:rPr>
              <a:t>4-page</a:t>
            </a:r>
            <a:r>
              <a:rPr lang="en-HK" sz="12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t> company </a:t>
            </a:r>
            <a:r>
              <a:rPr lang="en-HK" sz="1200">
                <a:solidFill>
                  <a:srgbClr val="000000"/>
                </a:solidFill>
                <a:latin typeface="Roboto" panose="02000000000000000000" pitchFamily="2" charset="0"/>
                <a:ea typeface="Roboto" panose="02000000000000000000" pitchFamily="2" charset="0"/>
                <a:cs typeface="Roboto" panose="02000000000000000000" pitchFamily="2" charset="0"/>
              </a:rPr>
              <a:t>editorial</a:t>
            </a:r>
            <a:endParaRPr lang="en-US" sz="1200" kern="100">
              <a:solidFill>
                <a:prstClr val="black"/>
              </a:solidFill>
              <a:latin typeface="Roboto" panose="02000000000000000000" pitchFamily="2" charset="0"/>
              <a:ea typeface="Roboto" panose="02000000000000000000" pitchFamily="2" charset="0"/>
              <a:cs typeface="Roboto" panose="02000000000000000000" pitchFamily="2" charset="0"/>
            </a:endParaRPr>
          </a:p>
        </p:txBody>
      </p:sp>
      <p:sp>
        <p:nvSpPr>
          <p:cNvPr id="10" name="TextBox 9">
            <a:extLst>
              <a:ext uri="{FF2B5EF4-FFF2-40B4-BE49-F238E27FC236}">
                <a16:creationId xmlns:a16="http://schemas.microsoft.com/office/drawing/2014/main" id="{826983FC-A5A9-4E59-AD82-E4AC872D8289}"/>
              </a:ext>
            </a:extLst>
          </p:cNvPr>
          <p:cNvSpPr txBox="1"/>
          <p:nvPr/>
        </p:nvSpPr>
        <p:spPr>
          <a:xfrm>
            <a:off x="4848246" y="2999607"/>
            <a:ext cx="2093548" cy="461665"/>
          </a:xfrm>
          <a:prstGeom prst="rect">
            <a:avLst/>
          </a:prstGeom>
          <a:noFill/>
        </p:spPr>
        <p:txBody>
          <a:bodyPr wrap="square">
            <a:spAutoFit/>
          </a:bodyPr>
          <a:lstStyle/>
          <a:p>
            <a:pPr algn="ctr">
              <a:spcAft>
                <a:spcPts val="600"/>
              </a:spcAft>
              <a:defRPr/>
            </a:pPr>
            <a:r>
              <a:rPr lang="en-HK" sz="12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The Assay news </a:t>
            </a:r>
            <a:br>
              <a:rPr lang="en-HK" sz="12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br>
            <a:r>
              <a:rPr lang="en-HK" sz="1200" b="0" i="0" u="none" strike="noStrike">
                <a:solidFill>
                  <a:schemeClr val="bg1"/>
                </a:solidFill>
                <a:effectLst/>
                <a:latin typeface="Roboto" panose="02000000000000000000" pitchFamily="2" charset="0"/>
                <a:ea typeface="Roboto" panose="02000000000000000000" pitchFamily="2" charset="0"/>
                <a:cs typeface="Roboto" panose="02000000000000000000" pitchFamily="2" charset="0"/>
              </a:rPr>
              <a:t>write up</a:t>
            </a:r>
            <a:endParaRPr lang="en-US" sz="1200" kern="10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1" name="TextBox 10">
            <a:extLst>
              <a:ext uri="{FF2B5EF4-FFF2-40B4-BE49-F238E27FC236}">
                <a16:creationId xmlns:a16="http://schemas.microsoft.com/office/drawing/2014/main" id="{347383AE-04A0-403B-A162-84B28089ECE8}"/>
              </a:ext>
            </a:extLst>
          </p:cNvPr>
          <p:cNvSpPr txBox="1"/>
          <p:nvPr/>
        </p:nvSpPr>
        <p:spPr>
          <a:xfrm>
            <a:off x="8877299" y="2999607"/>
            <a:ext cx="2048667" cy="461665"/>
          </a:xfrm>
          <a:prstGeom prst="rect">
            <a:avLst/>
          </a:prstGeom>
          <a:noFill/>
        </p:spPr>
        <p:txBody>
          <a:bodyPr wrap="square">
            <a:spAutoFit/>
          </a:bodyPr>
          <a:lstStyle/>
          <a:p>
            <a:pPr algn="ctr">
              <a:spcAft>
                <a:spcPts val="600"/>
              </a:spcAft>
              <a:defRPr/>
            </a:pPr>
            <a:r>
              <a:rPr lang="en-HK" sz="12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t>The Assay CEO </a:t>
            </a:r>
            <a:br>
              <a:rPr lang="en-HK" sz="12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br>
            <a:r>
              <a:rPr lang="en-HK" sz="1200" b="0" i="0" u="none" strike="noStrike">
                <a:solidFill>
                  <a:srgbClr val="000000"/>
                </a:solidFill>
                <a:effectLst/>
                <a:latin typeface="Roboto" panose="02000000000000000000" pitchFamily="2" charset="0"/>
                <a:ea typeface="Roboto" panose="02000000000000000000" pitchFamily="2" charset="0"/>
                <a:cs typeface="Roboto" panose="02000000000000000000" pitchFamily="2" charset="0"/>
              </a:rPr>
              <a:t>interview video</a:t>
            </a:r>
            <a:endParaRPr lang="en-US" sz="1200" kern="100">
              <a:solidFill>
                <a:prstClr val="black"/>
              </a:solidFill>
              <a:latin typeface="Roboto" panose="02000000000000000000" pitchFamily="2" charset="0"/>
              <a:ea typeface="Roboto" panose="02000000000000000000" pitchFamily="2" charset="0"/>
              <a:cs typeface="Roboto" panose="02000000000000000000" pitchFamily="2" charset="0"/>
            </a:endParaRPr>
          </a:p>
        </p:txBody>
      </p:sp>
      <p:pic>
        <p:nvPicPr>
          <p:cNvPr id="14" name="Picture 13" descr="A close up of a sign&#10;&#10;AI-generated content may be incorrect.">
            <a:extLst>
              <a:ext uri="{FF2B5EF4-FFF2-40B4-BE49-F238E27FC236}">
                <a16:creationId xmlns:a16="http://schemas.microsoft.com/office/drawing/2014/main" id="{C3D8B37A-BC32-461E-970C-E4AAB45EBC92}"/>
              </a:ext>
            </a:extLst>
          </p:cNvPr>
          <p:cNvPicPr>
            <a:picLocks noChangeAspect="1"/>
          </p:cNvPicPr>
          <p:nvPr/>
        </p:nvPicPr>
        <p:blipFill>
          <a:blip r:embed="rId5"/>
          <a:stretch>
            <a:fillRect/>
          </a:stretch>
        </p:blipFill>
        <p:spPr>
          <a:xfrm>
            <a:off x="4661697" y="3885476"/>
            <a:ext cx="2430697" cy="376538"/>
          </a:xfrm>
          <a:prstGeom prst="rect">
            <a:avLst/>
          </a:prstGeom>
        </p:spPr>
      </p:pic>
      <p:pic>
        <p:nvPicPr>
          <p:cNvPr id="15" name="Picture 14" descr="A person working on a construction site&#10;&#10;AI-generated content may be incorrect.">
            <a:extLst>
              <a:ext uri="{FF2B5EF4-FFF2-40B4-BE49-F238E27FC236}">
                <a16:creationId xmlns:a16="http://schemas.microsoft.com/office/drawing/2014/main" id="{CA0A1F96-1207-4E38-AF5D-119D9FFEC951}"/>
              </a:ext>
            </a:extLst>
          </p:cNvPr>
          <p:cNvPicPr>
            <a:picLocks noChangeAspect="1"/>
          </p:cNvPicPr>
          <p:nvPr/>
        </p:nvPicPr>
        <p:blipFill rotWithShape="1">
          <a:blip r:embed="rId6"/>
          <a:srcRect b="40236"/>
          <a:stretch/>
        </p:blipFill>
        <p:spPr>
          <a:xfrm>
            <a:off x="4662024" y="4288090"/>
            <a:ext cx="2430697" cy="1463616"/>
          </a:xfrm>
          <a:prstGeom prst="rect">
            <a:avLst/>
          </a:prstGeom>
        </p:spPr>
      </p:pic>
      <p:sp>
        <p:nvSpPr>
          <p:cNvPr id="16" name="Title 1">
            <a:extLst>
              <a:ext uri="{FF2B5EF4-FFF2-40B4-BE49-F238E27FC236}">
                <a16:creationId xmlns:a16="http://schemas.microsoft.com/office/drawing/2014/main" id="{06D5D661-EA2C-4462-B652-CC3052DA1869}"/>
              </a:ext>
            </a:extLst>
          </p:cNvPr>
          <p:cNvSpPr>
            <a:spLocks noGrp="1"/>
          </p:cNvSpPr>
          <p:nvPr>
            <p:ph type="title"/>
          </p:nvPr>
        </p:nvSpPr>
        <p:spPr>
          <a:xfrm>
            <a:off x="838199" y="216881"/>
            <a:ext cx="9198429" cy="1043359"/>
          </a:xfrm>
        </p:spPr>
        <p:txBody>
          <a:bodyPr>
            <a:normAutofit/>
          </a:bodyPr>
          <a:lstStyle/>
          <a:p>
            <a:r>
              <a:rPr lang="en-US">
                <a:latin typeface="Roboto Thin" panose="02000000000000000000" pitchFamily="2" charset="0"/>
                <a:ea typeface="Roboto Thin" panose="02000000000000000000" pitchFamily="2" charset="0"/>
              </a:rPr>
              <a:t>THE ASSAY PLATFORM</a:t>
            </a:r>
          </a:p>
        </p:txBody>
      </p:sp>
      <p:sp>
        <p:nvSpPr>
          <p:cNvPr id="17" name="Rectangle 16">
            <a:extLst>
              <a:ext uri="{FF2B5EF4-FFF2-40B4-BE49-F238E27FC236}">
                <a16:creationId xmlns:a16="http://schemas.microsoft.com/office/drawing/2014/main" id="{D65D2941-55BF-4351-B30E-D1C0576AAA94}"/>
              </a:ext>
            </a:extLst>
          </p:cNvPr>
          <p:cNvSpPr/>
          <p:nvPr/>
        </p:nvSpPr>
        <p:spPr>
          <a:xfrm rot="5400000">
            <a:off x="9484732" y="-1890120"/>
            <a:ext cx="791737" cy="4622800"/>
          </a:xfrm>
          <a:prstGeom prst="rect">
            <a:avLst/>
          </a:prstGeom>
          <a:gradFill>
            <a:gsLst>
              <a:gs pos="50000">
                <a:schemeClr val="bg1"/>
              </a:gs>
              <a:gs pos="89000">
                <a:schemeClr val="bg1">
                  <a:lumMod val="0"/>
                  <a:lumOff val="10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B254C51-6F8D-46D8-AC9A-076746B1C0F9}"/>
              </a:ext>
            </a:extLst>
          </p:cNvPr>
          <p:cNvPicPr>
            <a:picLocks noChangeAspect="1"/>
          </p:cNvPicPr>
          <p:nvPr/>
        </p:nvPicPr>
        <p:blipFill>
          <a:blip r:embed="rId7"/>
          <a:stretch>
            <a:fillRect/>
          </a:stretch>
        </p:blipFill>
        <p:spPr>
          <a:xfrm>
            <a:off x="9735984" y="293713"/>
            <a:ext cx="1959757" cy="402973"/>
          </a:xfrm>
          <a:prstGeom prst="rect">
            <a:avLst/>
          </a:prstGeom>
        </p:spPr>
      </p:pic>
      <p:pic>
        <p:nvPicPr>
          <p:cNvPr id="1026" name="Picture 2" descr="A magazine with a person in a black jacket&#10;&#10;AI-generated content may be incorrect.">
            <a:extLst>
              <a:ext uri="{FF2B5EF4-FFF2-40B4-BE49-F238E27FC236}">
                <a16:creationId xmlns:a16="http://schemas.microsoft.com/office/drawing/2014/main" id="{B6E745D3-1BC9-CF55-7B51-6A8B32BF80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7962" y="3832734"/>
            <a:ext cx="3086261" cy="2033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303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F462B7E-0200-41D0-A0C3-762274D113B6}"/>
              </a:ext>
            </a:extLst>
          </p:cNvPr>
          <p:cNvSpPr/>
          <p:nvPr/>
        </p:nvSpPr>
        <p:spPr>
          <a:xfrm>
            <a:off x="0" y="9270"/>
            <a:ext cx="12192000" cy="6858000"/>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1D7C038-849D-4CF0-BCE8-F0C7738589FF}"/>
              </a:ext>
            </a:extLst>
          </p:cNvPr>
          <p:cNvSpPr txBox="1"/>
          <p:nvPr/>
        </p:nvSpPr>
        <p:spPr>
          <a:xfrm>
            <a:off x="865414" y="2131180"/>
            <a:ext cx="4757057"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Roboto"/>
                <a:ea typeface="Roboto"/>
                <a:cs typeface="Roboto"/>
              </a:rPr>
              <a:t>“Elevate Uranium have been using 121 Investor Engagement for over 12 months now and we are very pleased with the outcomes. We’re getting specialised contact with uranium investors through the distribution network, and it is also taking organising meetings out of my hands. They've been organising my meetings at Cape Town, New York and London 121 Events and I’m having full books at all of them. Very happy with the outcome so far and quite enjoying attending meetings.”</a:t>
            </a:r>
            <a:br>
              <a:rPr lang="en-US" sz="1600">
                <a:solidFill>
                  <a:schemeClr val="bg1"/>
                </a:solidFill>
                <a:latin typeface="Roboto"/>
                <a:ea typeface="Roboto"/>
                <a:cs typeface="Roboto"/>
              </a:rPr>
            </a:br>
            <a:br>
              <a:rPr lang="en-US" sz="1600">
                <a:solidFill>
                  <a:schemeClr val="bg1"/>
                </a:solidFill>
                <a:latin typeface="Roboto"/>
                <a:ea typeface="Roboto"/>
                <a:cs typeface="Roboto"/>
              </a:rPr>
            </a:br>
            <a:r>
              <a:rPr lang="en-US" sz="1600">
                <a:solidFill>
                  <a:srgbClr val="DDB880"/>
                </a:solidFill>
                <a:latin typeface="Roboto"/>
                <a:ea typeface="Roboto"/>
                <a:cs typeface="Roboto"/>
              </a:rPr>
              <a:t>Murray Hill </a:t>
            </a:r>
            <a:br>
              <a:rPr lang="en-US" sz="1600">
                <a:solidFill>
                  <a:srgbClr val="DDB880"/>
                </a:solidFill>
                <a:latin typeface="Roboto"/>
                <a:ea typeface="Roboto"/>
                <a:cs typeface="Roboto"/>
              </a:rPr>
            </a:br>
            <a:r>
              <a:rPr lang="en-US" sz="1600">
                <a:solidFill>
                  <a:srgbClr val="DDB880"/>
                </a:solidFill>
                <a:latin typeface="Roboto"/>
                <a:ea typeface="Roboto"/>
                <a:cs typeface="Roboto"/>
              </a:rPr>
              <a:t>Managing Director &amp; CEO </a:t>
            </a:r>
            <a:br>
              <a:rPr lang="en-US" sz="1600">
                <a:solidFill>
                  <a:srgbClr val="DDB880"/>
                </a:solidFill>
                <a:latin typeface="Roboto"/>
                <a:ea typeface="Roboto"/>
                <a:cs typeface="Roboto"/>
              </a:rPr>
            </a:br>
            <a:r>
              <a:rPr lang="en-US" sz="1600">
                <a:solidFill>
                  <a:srgbClr val="DDB880"/>
                </a:solidFill>
                <a:latin typeface="Roboto"/>
                <a:ea typeface="Roboto"/>
                <a:cs typeface="Roboto"/>
              </a:rPr>
              <a:t>Elevate Uranium</a:t>
            </a:r>
            <a:endParaRPr lang="en-US" sz="1600">
              <a:solidFill>
                <a:srgbClr val="DDB880"/>
              </a:solidFill>
            </a:endParaRPr>
          </a:p>
          <a:p>
            <a:endParaRPr lang="en-US" sz="1600" i="1">
              <a:solidFill>
                <a:schemeClr val="bg1"/>
              </a:solidFill>
              <a:latin typeface="Roboto"/>
              <a:ea typeface="Roboto"/>
              <a:cs typeface="Roboto"/>
            </a:endParaRPr>
          </a:p>
          <a:p>
            <a:pPr algn="ctr"/>
            <a:endParaRPr lang="en-GB" sz="1600">
              <a:solidFill>
                <a:schemeClr val="bg1"/>
              </a:solidFill>
              <a:ea typeface="Calibri" panose="020F0502020204030204"/>
              <a:cs typeface="Calibri" panose="020F0502020204030204"/>
            </a:endParaRPr>
          </a:p>
        </p:txBody>
      </p:sp>
      <p:sp>
        <p:nvSpPr>
          <p:cNvPr id="6" name="Rectangle 5">
            <a:extLst>
              <a:ext uri="{FF2B5EF4-FFF2-40B4-BE49-F238E27FC236}">
                <a16:creationId xmlns:a16="http://schemas.microsoft.com/office/drawing/2014/main" id="{5BE88B22-3429-4697-AB36-E6CE1A7263EE}"/>
              </a:ext>
            </a:extLst>
          </p:cNvPr>
          <p:cNvSpPr/>
          <p:nvPr/>
        </p:nvSpPr>
        <p:spPr>
          <a:xfrm>
            <a:off x="6096000" y="0"/>
            <a:ext cx="6095999" cy="68672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65B9EF15-4292-158C-773E-B76B83B199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312" t="270" r="26466" b="-270"/>
          <a:stretch>
            <a:fillRect/>
          </a:stretch>
        </p:blipFill>
        <p:spPr bwMode="auto">
          <a:xfrm>
            <a:off x="6095999" y="927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86D4B82-E783-4BF6-A685-F21FFB03D1B7}"/>
              </a:ext>
            </a:extLst>
          </p:cNvPr>
          <p:cNvSpPr>
            <a:spLocks noGrp="1"/>
          </p:cNvSpPr>
          <p:nvPr>
            <p:ph type="title"/>
          </p:nvPr>
        </p:nvSpPr>
        <p:spPr>
          <a:xfrm>
            <a:off x="838200" y="762795"/>
            <a:ext cx="4433888" cy="1820862"/>
          </a:xfrm>
        </p:spPr>
        <p:txBody>
          <a:bodyPr anchor="t" anchorCtr="0">
            <a:normAutofit/>
          </a:bodyPr>
          <a:lstStyle/>
          <a:p>
            <a:r>
              <a:rPr lang="en-HK">
                <a:solidFill>
                  <a:schemeClr val="bg1"/>
                </a:solidFill>
                <a:latin typeface="Roboto Thin" panose="02000000000000000000" pitchFamily="2" charset="0"/>
                <a:ea typeface="Roboto Thin" panose="02000000000000000000" pitchFamily="2" charset="0"/>
              </a:rPr>
              <a:t>SUCCESS STORIES</a:t>
            </a:r>
            <a:endParaRPr lang="en-GB">
              <a:solidFill>
                <a:schemeClr val="bg1"/>
              </a:solidFill>
              <a:latin typeface="Roboto Thin" panose="02000000000000000000" pitchFamily="2" charset="0"/>
              <a:ea typeface="Roboto Thin" panose="02000000000000000000" pitchFamily="2" charset="0"/>
            </a:endParaRPr>
          </a:p>
        </p:txBody>
      </p:sp>
      <p:sp>
        <p:nvSpPr>
          <p:cNvPr id="10" name="Rectangle 9">
            <a:extLst>
              <a:ext uri="{FF2B5EF4-FFF2-40B4-BE49-F238E27FC236}">
                <a16:creationId xmlns:a16="http://schemas.microsoft.com/office/drawing/2014/main" id="{9EB4E56D-8C36-4407-92A3-6ADD49F59A23}"/>
              </a:ext>
            </a:extLst>
          </p:cNvPr>
          <p:cNvSpPr/>
          <p:nvPr/>
        </p:nvSpPr>
        <p:spPr>
          <a:xfrm rot="5400000">
            <a:off x="9484732" y="4150732"/>
            <a:ext cx="791737" cy="4622800"/>
          </a:xfrm>
          <a:prstGeom prst="rect">
            <a:avLst/>
          </a:prstGeom>
          <a:gradFill>
            <a:gsLst>
              <a:gs pos="50000">
                <a:srgbClr val="151211"/>
              </a:gs>
              <a:gs pos="89000">
                <a:srgbClr val="151211">
                  <a:alpha val="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1597597"/>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D5C550-8D5B-0A22-25A4-471AA204755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6D28F9F-89E7-9A74-217A-DC30BAD8A76D}"/>
              </a:ext>
            </a:extLst>
          </p:cNvPr>
          <p:cNvSpPr txBox="1">
            <a:spLocks/>
          </p:cNvSpPr>
          <p:nvPr/>
        </p:nvSpPr>
        <p:spPr>
          <a:xfrm>
            <a:off x="7797922" y="1999930"/>
            <a:ext cx="3973902" cy="4349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400">
              <a:latin typeface="Roboto Light" panose="02000000000000000000" pitchFamily="2" charset="0"/>
              <a:ea typeface="Roboto Light" panose="02000000000000000000" pitchFamily="2" charset="0"/>
              <a:cs typeface="+mn-cs"/>
            </a:endParaRPr>
          </a:p>
        </p:txBody>
      </p:sp>
      <p:sp>
        <p:nvSpPr>
          <p:cNvPr id="10" name="TextBox 9">
            <a:extLst>
              <a:ext uri="{FF2B5EF4-FFF2-40B4-BE49-F238E27FC236}">
                <a16:creationId xmlns:a16="http://schemas.microsoft.com/office/drawing/2014/main" id="{042EE678-6965-79FA-2D22-218EF4FA3EF1}"/>
              </a:ext>
            </a:extLst>
          </p:cNvPr>
          <p:cNvSpPr txBox="1"/>
          <p:nvPr/>
        </p:nvSpPr>
        <p:spPr>
          <a:xfrm>
            <a:off x="4848246" y="3273145"/>
            <a:ext cx="2093548" cy="461665"/>
          </a:xfrm>
          <a:prstGeom prst="rect">
            <a:avLst/>
          </a:prstGeom>
          <a:noFill/>
        </p:spPr>
        <p:txBody>
          <a:bodyPr wrap="square" lIns="91440" tIns="45720" rIns="91440" bIns="45720" anchor="t">
            <a:spAutoFit/>
          </a:bodyPr>
          <a:lstStyle/>
          <a:p>
            <a:pPr algn="ctr">
              <a:spcAft>
                <a:spcPts val="600"/>
              </a:spcAft>
              <a:defRPr/>
            </a:pPr>
            <a:r>
              <a:rPr lang="en-HK" sz="1200" b="0" i="0" u="none" strike="noStrike">
                <a:solidFill>
                  <a:schemeClr val="bg1"/>
                </a:solidFill>
                <a:effectLst/>
                <a:latin typeface="Roboto"/>
                <a:ea typeface="Roboto"/>
                <a:cs typeface="Roboto"/>
              </a:rPr>
              <a:t>The Assay news</a:t>
            </a:r>
            <a:br>
              <a:rPr lang="en-HK" sz="1200" b="0" i="0" u="none" strike="noStrike">
                <a:effectLst/>
                <a:latin typeface="Roboto" panose="02000000000000000000" pitchFamily="2" charset="0"/>
                <a:ea typeface="Roboto" panose="02000000000000000000" pitchFamily="2" charset="0"/>
                <a:cs typeface="Roboto" panose="02000000000000000000" pitchFamily="2" charset="0"/>
              </a:rPr>
            </a:br>
            <a:r>
              <a:rPr lang="en-HK" sz="1200" b="0" i="0" u="none" strike="noStrike">
                <a:solidFill>
                  <a:schemeClr val="bg1"/>
                </a:solidFill>
                <a:effectLst/>
                <a:latin typeface="Roboto"/>
                <a:ea typeface="Roboto"/>
                <a:cs typeface="Roboto"/>
              </a:rPr>
              <a:t>write up</a:t>
            </a:r>
            <a:endParaRPr lang="en-US" sz="1200" kern="100">
              <a:solidFill>
                <a:schemeClr val="bg1"/>
              </a:solidFill>
              <a:latin typeface="Roboto"/>
              <a:ea typeface="Roboto"/>
              <a:cs typeface="Roboto"/>
            </a:endParaRPr>
          </a:p>
        </p:txBody>
      </p:sp>
      <p:sp>
        <p:nvSpPr>
          <p:cNvPr id="16" name="Title 1">
            <a:extLst>
              <a:ext uri="{FF2B5EF4-FFF2-40B4-BE49-F238E27FC236}">
                <a16:creationId xmlns:a16="http://schemas.microsoft.com/office/drawing/2014/main" id="{F37DEB74-A9D5-3FD7-6BED-B94131F8C2D9}"/>
              </a:ext>
            </a:extLst>
          </p:cNvPr>
          <p:cNvSpPr>
            <a:spLocks noGrp="1"/>
          </p:cNvSpPr>
          <p:nvPr>
            <p:ph type="title"/>
          </p:nvPr>
        </p:nvSpPr>
        <p:spPr>
          <a:xfrm>
            <a:off x="838199" y="216881"/>
            <a:ext cx="9198429" cy="1043359"/>
          </a:xfrm>
        </p:spPr>
        <p:txBody>
          <a:bodyPr>
            <a:normAutofit/>
          </a:bodyPr>
          <a:lstStyle/>
          <a:p>
            <a:r>
              <a:rPr lang="en-US">
                <a:latin typeface="Roboto Thin"/>
                <a:ea typeface="Roboto Thin"/>
                <a:cs typeface="Roboto Thin"/>
              </a:rPr>
              <a:t>IE TEAM CONTACTS</a:t>
            </a:r>
            <a:endParaRPr lang="en-US">
              <a:latin typeface="Roboto Thin" panose="02000000000000000000" pitchFamily="2" charset="0"/>
              <a:ea typeface="Roboto Thin" panose="02000000000000000000" pitchFamily="2" charset="0"/>
            </a:endParaRPr>
          </a:p>
        </p:txBody>
      </p:sp>
      <p:sp>
        <p:nvSpPr>
          <p:cNvPr id="17" name="Rectangle 16">
            <a:extLst>
              <a:ext uri="{FF2B5EF4-FFF2-40B4-BE49-F238E27FC236}">
                <a16:creationId xmlns:a16="http://schemas.microsoft.com/office/drawing/2014/main" id="{D1DBB461-DC26-14FA-4BC7-A8ACA6286588}"/>
              </a:ext>
            </a:extLst>
          </p:cNvPr>
          <p:cNvSpPr/>
          <p:nvPr/>
        </p:nvSpPr>
        <p:spPr>
          <a:xfrm rot="5400000">
            <a:off x="9484732" y="-1890120"/>
            <a:ext cx="791737" cy="4622800"/>
          </a:xfrm>
          <a:prstGeom prst="rect">
            <a:avLst/>
          </a:prstGeom>
          <a:gradFill>
            <a:gsLst>
              <a:gs pos="50000">
                <a:schemeClr val="bg1"/>
              </a:gs>
              <a:gs pos="89000">
                <a:schemeClr val="bg1">
                  <a:lumMod val="0"/>
                  <a:lumOff val="100000"/>
                  <a:alpha val="0"/>
                </a:scheme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8D0365FF-94DA-F513-BA87-C7CEFD94D790}"/>
              </a:ext>
            </a:extLst>
          </p:cNvPr>
          <p:cNvPicPr>
            <a:picLocks noChangeAspect="1"/>
          </p:cNvPicPr>
          <p:nvPr/>
        </p:nvPicPr>
        <p:blipFill>
          <a:blip r:embed="rId3"/>
          <a:stretch>
            <a:fillRect/>
          </a:stretch>
        </p:blipFill>
        <p:spPr>
          <a:xfrm>
            <a:off x="9735984" y="293713"/>
            <a:ext cx="1959757" cy="402973"/>
          </a:xfrm>
          <a:prstGeom prst="rect">
            <a:avLst/>
          </a:prstGeom>
        </p:spPr>
      </p:pic>
      <p:sp>
        <p:nvSpPr>
          <p:cNvPr id="3" name="TextBox 2">
            <a:extLst>
              <a:ext uri="{FF2B5EF4-FFF2-40B4-BE49-F238E27FC236}">
                <a16:creationId xmlns:a16="http://schemas.microsoft.com/office/drawing/2014/main" id="{B633965D-B909-2809-E513-00AA47D7BADA}"/>
              </a:ext>
            </a:extLst>
          </p:cNvPr>
          <p:cNvSpPr txBox="1"/>
          <p:nvPr/>
        </p:nvSpPr>
        <p:spPr>
          <a:xfrm>
            <a:off x="481607" y="4412792"/>
            <a:ext cx="1119954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solidFill>
                  <a:srgbClr val="333333"/>
                </a:solidFill>
                <a:highlight>
                  <a:srgbClr val="FFFFFF"/>
                </a:highlight>
                <a:latin typeface="Roboto Thin"/>
                <a:ea typeface="Roboto Thin"/>
                <a:cs typeface="Roboto Thin"/>
              </a:rPr>
              <a:t>Unlock year-round, tailored access to the industry’s most powerful global investor network with the 121 Investor Engagement Programme.</a:t>
            </a:r>
            <a:endParaRPr lang="en-US" sz="4400">
              <a:latin typeface="Roboto Thin"/>
              <a:ea typeface="Roboto Thin"/>
              <a:cs typeface="Roboto Thin"/>
            </a:endParaRPr>
          </a:p>
        </p:txBody>
      </p:sp>
      <p:sp>
        <p:nvSpPr>
          <p:cNvPr id="8" name="TextBox 14">
            <a:extLst>
              <a:ext uri="{FF2B5EF4-FFF2-40B4-BE49-F238E27FC236}">
                <a16:creationId xmlns:a16="http://schemas.microsoft.com/office/drawing/2014/main" id="{2F39A9BB-8537-DB40-E4FA-1BB1B0EA99D5}"/>
              </a:ext>
            </a:extLst>
          </p:cNvPr>
          <p:cNvSpPr txBox="1"/>
          <p:nvPr/>
        </p:nvSpPr>
        <p:spPr>
          <a:xfrm>
            <a:off x="3505708" y="5216259"/>
            <a:ext cx="5186293" cy="307777"/>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kern="1000">
                <a:solidFill>
                  <a:schemeClr val="tx1">
                    <a:lumMod val="75000"/>
                    <a:lumOff val="25000"/>
                  </a:schemeClr>
                </a:solidFill>
                <a:latin typeface="Roboto"/>
                <a:ea typeface="Roboto"/>
                <a:cs typeface="Roboto"/>
              </a:rPr>
              <a:t>Get in touch   |   ieteam@121mininginvestment.com</a:t>
            </a:r>
          </a:p>
        </p:txBody>
      </p:sp>
      <p:pic>
        <p:nvPicPr>
          <p:cNvPr id="19" name="Picture 18" descr="A person smiling at the camera&#10;&#10;AI-generated content may be incorrect.">
            <a:extLst>
              <a:ext uri="{FF2B5EF4-FFF2-40B4-BE49-F238E27FC236}">
                <a16:creationId xmlns:a16="http://schemas.microsoft.com/office/drawing/2014/main" id="{40E7AE68-DAEA-708E-AE7F-CA181C9D2A6B}"/>
              </a:ext>
            </a:extLst>
          </p:cNvPr>
          <p:cNvPicPr>
            <a:picLocks noChangeAspect="1"/>
          </p:cNvPicPr>
          <p:nvPr/>
        </p:nvPicPr>
        <p:blipFill>
          <a:blip r:embed="rId4"/>
          <a:stretch>
            <a:fillRect/>
          </a:stretch>
        </p:blipFill>
        <p:spPr>
          <a:xfrm>
            <a:off x="1094154" y="1641229"/>
            <a:ext cx="1817077" cy="1797539"/>
          </a:xfrm>
          <a:prstGeom prst="rect">
            <a:avLst/>
          </a:prstGeom>
          <a:ln>
            <a:solidFill>
              <a:schemeClr val="tx1"/>
            </a:solidFill>
          </a:ln>
        </p:spPr>
      </p:pic>
      <p:pic>
        <p:nvPicPr>
          <p:cNvPr id="23" name="Picture 22" descr="A close-up of a person&#10;&#10;AI-generated content may be incorrect.">
            <a:extLst>
              <a:ext uri="{FF2B5EF4-FFF2-40B4-BE49-F238E27FC236}">
                <a16:creationId xmlns:a16="http://schemas.microsoft.com/office/drawing/2014/main" id="{081BA3F1-2C57-03BF-11C5-E7573E30E974}"/>
              </a:ext>
            </a:extLst>
          </p:cNvPr>
          <p:cNvPicPr>
            <a:picLocks noChangeAspect="1"/>
          </p:cNvPicPr>
          <p:nvPr/>
        </p:nvPicPr>
        <p:blipFill>
          <a:blip r:embed="rId5"/>
          <a:stretch>
            <a:fillRect/>
          </a:stretch>
        </p:blipFill>
        <p:spPr>
          <a:xfrm>
            <a:off x="3803487" y="1631460"/>
            <a:ext cx="1807308" cy="1807310"/>
          </a:xfrm>
          <a:prstGeom prst="rect">
            <a:avLst/>
          </a:prstGeom>
          <a:ln>
            <a:solidFill>
              <a:schemeClr val="tx1"/>
            </a:solidFill>
          </a:ln>
        </p:spPr>
      </p:pic>
      <p:pic>
        <p:nvPicPr>
          <p:cNvPr id="24" name="Picture 23" descr="A person with long hair wearing a checkered jacket&#10;&#10;AI-generated content may be incorrect.">
            <a:extLst>
              <a:ext uri="{FF2B5EF4-FFF2-40B4-BE49-F238E27FC236}">
                <a16:creationId xmlns:a16="http://schemas.microsoft.com/office/drawing/2014/main" id="{C8740A06-C4B9-E194-91E9-58AA42CC73AC}"/>
              </a:ext>
            </a:extLst>
          </p:cNvPr>
          <p:cNvPicPr>
            <a:picLocks noChangeAspect="1"/>
          </p:cNvPicPr>
          <p:nvPr/>
        </p:nvPicPr>
        <p:blipFill>
          <a:blip r:embed="rId6"/>
          <a:stretch>
            <a:fillRect/>
          </a:stretch>
        </p:blipFill>
        <p:spPr>
          <a:xfrm>
            <a:off x="6503052" y="1631460"/>
            <a:ext cx="1817077" cy="1817077"/>
          </a:xfrm>
          <a:prstGeom prst="rect">
            <a:avLst/>
          </a:prstGeom>
          <a:ln>
            <a:solidFill>
              <a:schemeClr val="tx1"/>
            </a:solidFill>
          </a:ln>
        </p:spPr>
      </p:pic>
      <p:pic>
        <p:nvPicPr>
          <p:cNvPr id="26" name="Picture 25" descr="A person with long hair wearing a suit&#10;&#10;AI-generated content may be incorrect.">
            <a:extLst>
              <a:ext uri="{FF2B5EF4-FFF2-40B4-BE49-F238E27FC236}">
                <a16:creationId xmlns:a16="http://schemas.microsoft.com/office/drawing/2014/main" id="{37FF9C23-61E6-F100-0E9A-829079FACF07}"/>
              </a:ext>
            </a:extLst>
          </p:cNvPr>
          <p:cNvPicPr>
            <a:picLocks noChangeAspect="1"/>
          </p:cNvPicPr>
          <p:nvPr/>
        </p:nvPicPr>
        <p:blipFill>
          <a:blip r:embed="rId7"/>
          <a:stretch>
            <a:fillRect/>
          </a:stretch>
        </p:blipFill>
        <p:spPr>
          <a:xfrm>
            <a:off x="9212385" y="1641229"/>
            <a:ext cx="1817078" cy="1797783"/>
          </a:xfrm>
          <a:prstGeom prst="rect">
            <a:avLst/>
          </a:prstGeom>
          <a:ln>
            <a:solidFill>
              <a:schemeClr val="tx1"/>
            </a:solidFill>
          </a:ln>
        </p:spPr>
      </p:pic>
      <p:sp>
        <p:nvSpPr>
          <p:cNvPr id="32" name="TextBox 31">
            <a:extLst>
              <a:ext uri="{FF2B5EF4-FFF2-40B4-BE49-F238E27FC236}">
                <a16:creationId xmlns:a16="http://schemas.microsoft.com/office/drawing/2014/main" id="{CA1E0536-BAC6-0DDD-AE22-B33672EA39C8}"/>
              </a:ext>
            </a:extLst>
          </p:cNvPr>
          <p:cNvSpPr txBox="1"/>
          <p:nvPr/>
        </p:nvSpPr>
        <p:spPr>
          <a:xfrm>
            <a:off x="1090897" y="3598333"/>
            <a:ext cx="242081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a:latin typeface="Roboto"/>
                <a:ea typeface="Roboto"/>
                <a:cs typeface="Roboto"/>
              </a:rPr>
              <a:t>Jen Earle – Head of Engagement</a:t>
            </a:r>
            <a:endParaRPr lang="en-US">
              <a:latin typeface="Aptos" panose="02110004020202020204"/>
              <a:ea typeface="Roboto"/>
              <a:cs typeface="Roboto"/>
            </a:endParaRPr>
          </a:p>
          <a:p>
            <a:r>
              <a:rPr lang="en-GB" sz="1100">
                <a:latin typeface="Roboto"/>
                <a:ea typeface="Roboto"/>
                <a:cs typeface="Roboto"/>
              </a:rPr>
              <a:t>London</a:t>
            </a:r>
          </a:p>
        </p:txBody>
      </p:sp>
      <p:sp>
        <p:nvSpPr>
          <p:cNvPr id="33" name="TextBox 32">
            <a:extLst>
              <a:ext uri="{FF2B5EF4-FFF2-40B4-BE49-F238E27FC236}">
                <a16:creationId xmlns:a16="http://schemas.microsoft.com/office/drawing/2014/main" id="{999EF4CD-7DD6-FF83-AEC5-E5CFA8D78A8D}"/>
              </a:ext>
            </a:extLst>
          </p:cNvPr>
          <p:cNvSpPr txBox="1"/>
          <p:nvPr/>
        </p:nvSpPr>
        <p:spPr>
          <a:xfrm>
            <a:off x="3806742" y="3598333"/>
            <a:ext cx="1639276"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a:latin typeface="Roboto"/>
                <a:ea typeface="Roboto"/>
                <a:cs typeface="Roboto"/>
              </a:rPr>
              <a:t>Anna Michniewicz</a:t>
            </a:r>
          </a:p>
          <a:p>
            <a:r>
              <a:rPr lang="en-GB" sz="1100">
                <a:latin typeface="Roboto"/>
                <a:ea typeface="Roboto"/>
                <a:cs typeface="Roboto"/>
              </a:rPr>
              <a:t>London</a:t>
            </a:r>
          </a:p>
        </p:txBody>
      </p:sp>
      <p:sp>
        <p:nvSpPr>
          <p:cNvPr id="35" name="TextBox 34">
            <a:extLst>
              <a:ext uri="{FF2B5EF4-FFF2-40B4-BE49-F238E27FC236}">
                <a16:creationId xmlns:a16="http://schemas.microsoft.com/office/drawing/2014/main" id="{37A3BD23-65F2-3008-EB59-1A31657AC43F}"/>
              </a:ext>
            </a:extLst>
          </p:cNvPr>
          <p:cNvSpPr txBox="1"/>
          <p:nvPr/>
        </p:nvSpPr>
        <p:spPr>
          <a:xfrm>
            <a:off x="6503050" y="3598333"/>
            <a:ext cx="219612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a:latin typeface="Roboto"/>
                <a:ea typeface="Roboto"/>
                <a:cs typeface="Roboto"/>
              </a:rPr>
              <a:t>Akina Tse</a:t>
            </a:r>
          </a:p>
          <a:p>
            <a:r>
              <a:rPr lang="en-GB" sz="1100">
                <a:latin typeface="Roboto"/>
                <a:ea typeface="Roboto"/>
                <a:cs typeface="Roboto"/>
              </a:rPr>
              <a:t>Hong Kong</a:t>
            </a:r>
          </a:p>
        </p:txBody>
      </p:sp>
      <p:sp>
        <p:nvSpPr>
          <p:cNvPr id="37" name="TextBox 36">
            <a:extLst>
              <a:ext uri="{FF2B5EF4-FFF2-40B4-BE49-F238E27FC236}">
                <a16:creationId xmlns:a16="http://schemas.microsoft.com/office/drawing/2014/main" id="{5E7C7100-6FFE-1793-EDAE-B56D0E5FC577}"/>
              </a:ext>
            </a:extLst>
          </p:cNvPr>
          <p:cNvSpPr txBox="1"/>
          <p:nvPr/>
        </p:nvSpPr>
        <p:spPr>
          <a:xfrm>
            <a:off x="9209127" y="3598333"/>
            <a:ext cx="141458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100">
                <a:latin typeface="Roboto"/>
                <a:ea typeface="Roboto"/>
                <a:cs typeface="Roboto"/>
              </a:rPr>
              <a:t>Laarnie Villarosa</a:t>
            </a:r>
          </a:p>
          <a:p>
            <a:r>
              <a:rPr lang="en-GB" sz="1100">
                <a:latin typeface="Roboto"/>
                <a:ea typeface="Roboto"/>
                <a:cs typeface="Roboto"/>
              </a:rPr>
              <a:t>Hong Kong</a:t>
            </a:r>
          </a:p>
        </p:txBody>
      </p:sp>
    </p:spTree>
    <p:extLst>
      <p:ext uri="{BB962C8B-B14F-4D97-AF65-F5344CB8AC3E}">
        <p14:creationId xmlns:p14="http://schemas.microsoft.com/office/powerpoint/2010/main" val="447575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FDF9901D03E246BCFA4602DCF0F810" ma:contentTypeVersion="15" ma:contentTypeDescription="Create a new document." ma:contentTypeScope="" ma:versionID="d9fc180be19c6073c24ec59e7d01bcc5">
  <xsd:schema xmlns:xsd="http://www.w3.org/2001/XMLSchema" xmlns:xs="http://www.w3.org/2001/XMLSchema" xmlns:p="http://schemas.microsoft.com/office/2006/metadata/properties" xmlns:ns2="75b60e5e-633b-4f21-bf3e-2b934ccc8a4e" xmlns:ns3="a8c32e77-f638-4c81-a0dd-455a236e7202" targetNamespace="http://schemas.microsoft.com/office/2006/metadata/properties" ma:root="true" ma:fieldsID="a358c90413e4b6111721e0eeef2ea187" ns2:_="" ns3:_="">
    <xsd:import namespace="75b60e5e-633b-4f21-bf3e-2b934ccc8a4e"/>
    <xsd:import namespace="a8c32e77-f638-4c81-a0dd-455a236e720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b60e5e-633b-4f21-bf3e-2b934ccc8a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5de37085-d7dd-4a3b-87d7-d7a14f4a6888"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8c32e77-f638-4c81-a0dd-455a236e720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e3f1545-311b-4b37-8ee1-ee68a6d16ac8}" ma:internalName="TaxCatchAll" ma:showField="CatchAllData" ma:web="a8c32e77-f638-4c81-a0dd-455a236e72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8c32e77-f638-4c81-a0dd-455a236e7202" xsi:nil="true"/>
    <lcf76f155ced4ddcb4097134ff3c332f xmlns="75b60e5e-633b-4f21-bf3e-2b934ccc8a4e">
      <Terms xmlns="http://schemas.microsoft.com/office/infopath/2007/PartnerControls"/>
    </lcf76f155ced4ddcb4097134ff3c332f>
    <SharedWithUsers xmlns="a8c32e77-f638-4c81-a0dd-455a236e7202">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9F5815C-AF89-48AD-BF3F-0825C292331F}">
  <ds:schemaRefs>
    <ds:schemaRef ds:uri="75b60e5e-633b-4f21-bf3e-2b934ccc8a4e"/>
    <ds:schemaRef ds:uri="a8c32e77-f638-4c81-a0dd-455a236e720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FC73634-B50C-4C5E-A0AB-EE52711495A1}">
  <ds:schemaRefs>
    <ds:schemaRef ds:uri="75b60e5e-633b-4f21-bf3e-2b934ccc8a4e"/>
    <ds:schemaRef ds:uri="7cde68d8-5706-4f23-bc7f-524522ccdbb0"/>
    <ds:schemaRef ds:uri="7fecb91a-5066-40a3-b115-864c1e8422e3"/>
    <ds:schemaRef ds:uri="9d6486fa-5865-48d4-a137-f1a87db8b888"/>
    <ds:schemaRef ds:uri="a8c32e77-f638-4c81-a0dd-455a236e7202"/>
    <ds:schemaRef ds:uri="c58a9674-e621-4f31-a9f1-a270dd29e20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6A3CA82-542A-4E8F-A99B-44D53B5224D2}">
  <ds:schemaRefs>
    <ds:schemaRef ds:uri="http://schemas.microsoft.com/sharepoint/v3/contenttype/forms"/>
  </ds:schemaRefs>
</ds:datastoreItem>
</file>

<file path=docMetadata/LabelInfo.xml><?xml version="1.0" encoding="utf-8"?>
<clbl:labelList xmlns:clbl="http://schemas.microsoft.com/office/2020/mipLabelMetadata">
  <clbl:label id="{e6072184-7dd2-481f-b843-5d269daf34d5}" enabled="0" method="" siteId="{e6072184-7dd2-481f-b843-5d269daf34d5}"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8</Slides>
  <Notes>5</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PROGRAMME FUNDEMENTALS</vt:lpstr>
      <vt:lpstr>DELIVERING ON  YOUR OBJECTIVES</vt:lpstr>
      <vt:lpstr>YOUR 121 EVENTS CONCIERGE</vt:lpstr>
      <vt:lpstr>ROADSHOW SUPPORT</vt:lpstr>
      <vt:lpstr>THE ASSAY PLATFORM</vt:lpstr>
      <vt:lpstr>SUCCESS STORIES</vt:lpstr>
      <vt:lpstr>IE TEAM CONTACTS</vt:lpstr>
    </vt:vector>
  </TitlesOfParts>
  <Company>Hyve Group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Charlie Instrall</dc:creator>
  <cp:revision>1</cp:revision>
  <dcterms:created xsi:type="dcterms:W3CDTF">2025-09-24T12:21:09Z</dcterms:created>
  <dcterms:modified xsi:type="dcterms:W3CDTF">2026-02-03T13:06:26Z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0x010100ADFDF9901D03E246BCFA4602DCF0F810</vt:lpwstr>
  </property>
  <property fmtid="{D5CDD505-2E9C-101B-9397-08002B2CF9AE}" pid="3" name="MediaServiceImageTags">
    <vt:lpwstr/>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bool>false</vt:bool>
  </property>
</Properties>
</file>