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56" r:id="rId5"/>
  </p:sldIdLst>
  <p:sldSz cx="36576000" cy="23317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EF2"/>
    <a:srgbClr val="28DF6D"/>
    <a:srgbClr val="29E06D"/>
    <a:srgbClr val="1F1F2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 d="100"/>
          <a:sy n="20" d="100"/>
        </p:scale>
        <p:origin x="868" y="11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ramse\Downloads\statistic_id264171_largest-container-ports-worldwide-based-on-throughput-2023.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Data!$B$6:$B$25</cx:f>
        <cx:lvl ptCount="20">
          <cx:pt idx="0">Shanghai</cx:pt>
          <cx:pt idx="1">Singapore</cx:pt>
          <cx:pt idx="2">Ningbo-Zhoushan</cx:pt>
          <cx:pt idx="3">Shenzhen</cx:pt>
          <cx:pt idx="4">Qingdao</cx:pt>
          <cx:pt idx="5">Guangzhou</cx:pt>
          <cx:pt idx="6">Busan</cx:pt>
          <cx:pt idx="7">Tianjin</cx:pt>
          <cx:pt idx="8">Los Angeles/Long Beach</cx:pt>
          <cx:pt idx="9">Dubai</cx:pt>
          <cx:pt idx="10">Hong Kong</cx:pt>
          <cx:pt idx="11">Port Kelang</cx:pt>
          <cx:pt idx="12">Rotterdam</cx:pt>
          <cx:pt idx="13">Xiamen</cx:pt>
          <cx:pt idx="14">Antwerp-Bruges</cx:pt>
          <cx:pt idx="15">Tanjung Pelepas</cx:pt>
          <cx:pt idx="16">Laem Chabang</cx:pt>
          <cx:pt idx="17">Tangier</cx:pt>
          <cx:pt idx="18">Kaohsiung</cx:pt>
          <cx:pt idx="19">New York / New Jersey</cx:pt>
        </cx:lvl>
      </cx:strDim>
      <cx:numDim type="size">
        <cx:f>Data!$C$6:$C$25</cx:f>
        <cx:lvl ptCount="20" formatCode="#,##0.00">
          <cx:pt idx="0">49.159999999999997</cx:pt>
          <cx:pt idx="1">39.009999999999998</cx:pt>
          <cx:pt idx="2">35.049999999999997</cx:pt>
          <cx:pt idx="3">29.879999999999999</cx:pt>
          <cx:pt idx="4">28.75</cx:pt>
          <cx:pt idx="5">25.41</cx:pt>
          <cx:pt idx="6">23.039999999999999</cx:pt>
          <cx:pt idx="7">22.190000000000001</cx:pt>
          <cx:pt idx="8">16.649999999999999</cx:pt>
          <cx:pt idx="9">14.470000000000001</cx:pt>
          <cx:pt idx="10">14.35</cx:pt>
          <cx:pt idx="11">14.06</cx:pt>
          <cx:pt idx="12">13.449999999999999</cx:pt>
          <cx:pt idx="13">12.550000000000001</cx:pt>
          <cx:pt idx="14">12.51</cx:pt>
          <cx:pt idx="15">10.48</cx:pt>
          <cx:pt idx="16">8.8699999999999992</cx:pt>
          <cx:pt idx="17">8.6099999999999994</cx:pt>
          <cx:pt idx="18">8.8300000000000001</cx:pt>
          <cx:pt idx="19">7.8099999999999996</cx:pt>
        </cx:lvl>
      </cx:numDim>
    </cx:data>
  </cx:chartData>
  <cx:chart>
    <cx:title pos="t" align="ctr" overlay="0">
      <cx:tx>
        <cx:rich>
          <a:bodyPr spcFirstLastPara="1" vertOverflow="ellipsis" horzOverflow="overflow" wrap="square" lIns="0" tIns="0" rIns="0" bIns="0" anchor="ctr" anchorCtr="1"/>
          <a:lstStyle/>
          <a:p>
            <a:pPr rtl="0"/>
            <a:r>
              <a:rPr lang="en-US" sz="1800" b="0" i="0" baseline="0">
                <a:effectLst/>
                <a:latin typeface="Franklin Gothic Book" panose="020B0503020102020204" pitchFamily="34" charset="0"/>
              </a:rPr>
              <a:t>Largest Container Ports Worldwide in 2023 (Million TEUs)</a:t>
            </a:r>
            <a:endParaRPr lang="en-US" sz="1400">
              <a:effectLst/>
              <a:latin typeface="Franklin Gothic Book" panose="020B0503020102020204" pitchFamily="34" charset="0"/>
            </a:endParaRPr>
          </a:p>
        </cx:rich>
      </cx:tx>
    </cx:title>
    <cx:plotArea>
      <cx:plotAreaRegion>
        <cx:series layoutId="treemap" uniqueId="{187A4C6D-3C12-4B2B-A64B-3043E2A06189}">
          <cx:dataPt idx="10">
            <cx:spPr>
              <a:solidFill>
                <a:srgbClr val="FF0000"/>
              </a:solidFill>
            </cx:spPr>
          </cx:dataPt>
          <cx:dataLabels>
            <cx:txPr>
              <a:bodyPr spcFirstLastPara="1" vertOverflow="ellipsis" horzOverflow="overflow" wrap="square" lIns="0" tIns="0" rIns="0" bIns="0" anchor="ctr" anchorCtr="1"/>
              <a:lstStyle/>
              <a:p>
                <a:pPr algn="ctr" rtl="0">
                  <a:defRPr sz="1400">
                    <a:latin typeface="Franklin Gothic Book" panose="020B0503020102020204" pitchFamily="34" charset="0"/>
                    <a:ea typeface="Franklin Gothic Book" panose="020B0503020102020204" pitchFamily="34" charset="0"/>
                    <a:cs typeface="Franklin Gothic Book" panose="020B0503020102020204" pitchFamily="34" charset="0"/>
                  </a:defRPr>
                </a:pPr>
                <a:endParaRPr lang="en-US" sz="1400" b="0" i="0" u="none" strike="noStrike" baseline="0">
                  <a:solidFill>
                    <a:sysClr val="window" lastClr="FFFFFF"/>
                  </a:solidFill>
                  <a:latin typeface="Franklin Gothic Book" panose="020B0503020102020204" pitchFamily="34" charset="0"/>
                </a:endParaRPr>
              </a:p>
            </cx:txPr>
            <cx:visibility seriesName="0" categoryName="1" value="1"/>
            <cx:separator>, </cx:separator>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FE572-5C23-45FC-9645-58295F4B3066}" type="datetimeFigureOut">
              <a:rPr lang="en-US" smtClean="0"/>
              <a:t>10/8/2024</a:t>
            </a:fld>
            <a:endParaRPr lang="en-US"/>
          </a:p>
        </p:txBody>
      </p:sp>
      <p:sp>
        <p:nvSpPr>
          <p:cNvPr id="4" name="Slide Image Placeholder 3"/>
          <p:cNvSpPr>
            <a:spLocks noGrp="1" noRot="1" noChangeAspect="1"/>
          </p:cNvSpPr>
          <p:nvPr>
            <p:ph type="sldImg" idx="2"/>
          </p:nvPr>
        </p:nvSpPr>
        <p:spPr>
          <a:xfrm>
            <a:off x="1008063" y="1143000"/>
            <a:ext cx="4841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917D5-83D2-4CC3-A97D-ABD89C5766D3}" type="slidenum">
              <a:rPr lang="en-US" smtClean="0"/>
              <a:t>‹#›</a:t>
            </a:fld>
            <a:endParaRPr lang="en-US"/>
          </a:p>
        </p:txBody>
      </p:sp>
    </p:spTree>
    <p:extLst>
      <p:ext uri="{BB962C8B-B14F-4D97-AF65-F5344CB8AC3E}">
        <p14:creationId xmlns:p14="http://schemas.microsoft.com/office/powerpoint/2010/main" val="62352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B917D5-83D2-4CC3-A97D-ABD89C5766D3}" type="slidenum">
              <a:rPr lang="en-US" smtClean="0"/>
              <a:t>1</a:t>
            </a:fld>
            <a:endParaRPr lang="en-US"/>
          </a:p>
        </p:txBody>
      </p:sp>
    </p:spTree>
    <p:extLst>
      <p:ext uri="{BB962C8B-B14F-4D97-AF65-F5344CB8AC3E}">
        <p14:creationId xmlns:p14="http://schemas.microsoft.com/office/powerpoint/2010/main" val="559474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816034"/>
            <a:ext cx="27432000" cy="8117840"/>
          </a:xfrm>
        </p:spPr>
        <p:txBody>
          <a:bodyPr anchor="b"/>
          <a:lstStyle>
            <a:lvl1pPr algn="ctr">
              <a:defRPr sz="18000"/>
            </a:lvl1pPr>
          </a:lstStyle>
          <a:p>
            <a:r>
              <a:rPr lang="en-US"/>
              <a:t>Click to edit Master title style</a:t>
            </a:r>
          </a:p>
        </p:txBody>
      </p:sp>
      <p:sp>
        <p:nvSpPr>
          <p:cNvPr id="3" name="Subtitle 2"/>
          <p:cNvSpPr>
            <a:spLocks noGrp="1"/>
          </p:cNvSpPr>
          <p:nvPr>
            <p:ph type="subTitle" idx="1"/>
          </p:nvPr>
        </p:nvSpPr>
        <p:spPr>
          <a:xfrm>
            <a:off x="4572000" y="12246929"/>
            <a:ext cx="27432000" cy="5629591"/>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p>
        </p:txBody>
      </p:sp>
      <p:sp>
        <p:nvSpPr>
          <p:cNvPr id="4" name="Date Placeholder 3"/>
          <p:cNvSpPr>
            <a:spLocks noGrp="1"/>
          </p:cNvSpPr>
          <p:nvPr>
            <p:ph type="dt" sz="half" idx="10"/>
          </p:nvPr>
        </p:nvSpPr>
        <p:spPr/>
        <p:txBody>
          <a:bodyPr/>
          <a:lstStyle/>
          <a:p>
            <a:fld id="{AD8D83BA-9EDC-4807-8105-8CCBA551546E}"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60333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8D83BA-9EDC-4807-8105-8CCBA551546E}"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23025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0" y="1241425"/>
            <a:ext cx="7886700" cy="19760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14600" y="1241425"/>
            <a:ext cx="23202900" cy="1976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8D83BA-9EDC-4807-8105-8CCBA551546E}"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2750001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8D83BA-9EDC-4807-8105-8CCBA551546E}"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291725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0" y="5813111"/>
            <a:ext cx="31546800" cy="9699306"/>
          </a:xfrm>
        </p:spPr>
        <p:txBody>
          <a:bodyPr anchor="b"/>
          <a:lstStyle>
            <a:lvl1pPr>
              <a:defRPr sz="18000"/>
            </a:lvl1pPr>
          </a:lstStyle>
          <a:p>
            <a:r>
              <a:rPr lang="en-US"/>
              <a:t>Click to edit Master title style</a:t>
            </a:r>
          </a:p>
        </p:txBody>
      </p:sp>
      <p:sp>
        <p:nvSpPr>
          <p:cNvPr id="3" name="Text Placeholder 2"/>
          <p:cNvSpPr>
            <a:spLocks noGrp="1"/>
          </p:cNvSpPr>
          <p:nvPr>
            <p:ph type="body" idx="1"/>
          </p:nvPr>
        </p:nvSpPr>
        <p:spPr>
          <a:xfrm>
            <a:off x="2495550" y="15604176"/>
            <a:ext cx="31546800" cy="5100636"/>
          </a:xfrm>
        </p:spPr>
        <p:txBody>
          <a:bodyPr/>
          <a:lstStyle>
            <a:lvl1pPr marL="0" indent="0">
              <a:buNone/>
              <a:defRPr sz="7200">
                <a:solidFill>
                  <a:schemeClr val="tx1">
                    <a:tint val="75000"/>
                  </a:schemeClr>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8D83BA-9EDC-4807-8105-8CCBA551546E}"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99171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6207125"/>
            <a:ext cx="15544800" cy="1479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516600" y="6207125"/>
            <a:ext cx="15544800" cy="14794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8D83BA-9EDC-4807-8105-8CCBA551546E}"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148394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241427"/>
            <a:ext cx="31546800" cy="4506914"/>
          </a:xfrm>
        </p:spPr>
        <p:txBody>
          <a:bodyPr/>
          <a:lstStyle/>
          <a:p>
            <a:r>
              <a:rPr lang="en-US"/>
              <a:t>Click to edit Master title style</a:t>
            </a:r>
          </a:p>
        </p:txBody>
      </p:sp>
      <p:sp>
        <p:nvSpPr>
          <p:cNvPr id="3" name="Text Placeholder 2"/>
          <p:cNvSpPr>
            <a:spLocks noGrp="1"/>
          </p:cNvSpPr>
          <p:nvPr>
            <p:ph type="body" idx="1"/>
          </p:nvPr>
        </p:nvSpPr>
        <p:spPr>
          <a:xfrm>
            <a:off x="2519366" y="5715954"/>
            <a:ext cx="15473361" cy="2801301"/>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4" name="Content Placeholder 3"/>
          <p:cNvSpPr>
            <a:spLocks noGrp="1"/>
          </p:cNvSpPr>
          <p:nvPr>
            <p:ph sz="half" idx="2"/>
          </p:nvPr>
        </p:nvSpPr>
        <p:spPr>
          <a:xfrm>
            <a:off x="2519366" y="8517255"/>
            <a:ext cx="15473361" cy="12527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16600" y="5715954"/>
            <a:ext cx="15549564" cy="2801301"/>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8516600" y="8517255"/>
            <a:ext cx="15549564" cy="12527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8D83BA-9EDC-4807-8105-8CCBA551546E}"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357449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8D83BA-9EDC-4807-8105-8CCBA551546E}"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420648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D83BA-9EDC-4807-8105-8CCBA551546E}"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64980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6" y="1554480"/>
            <a:ext cx="11796711" cy="5440680"/>
          </a:xfrm>
        </p:spPr>
        <p:txBody>
          <a:bodyPr anchor="b"/>
          <a:lstStyle>
            <a:lvl1pPr>
              <a:defRPr sz="9600"/>
            </a:lvl1pPr>
          </a:lstStyle>
          <a:p>
            <a:r>
              <a:rPr lang="en-US"/>
              <a:t>Click to edit Master title style</a:t>
            </a:r>
          </a:p>
        </p:txBody>
      </p:sp>
      <p:sp>
        <p:nvSpPr>
          <p:cNvPr id="3" name="Content Placeholder 2"/>
          <p:cNvSpPr>
            <a:spLocks noGrp="1"/>
          </p:cNvSpPr>
          <p:nvPr>
            <p:ph idx="1"/>
          </p:nvPr>
        </p:nvSpPr>
        <p:spPr>
          <a:xfrm>
            <a:off x="15549564" y="3357247"/>
            <a:ext cx="18516600" cy="16570325"/>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6" y="6995160"/>
            <a:ext cx="11796711" cy="1295939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AD8D83BA-9EDC-4807-8105-8CCBA551546E}"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173412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6" y="1554480"/>
            <a:ext cx="11796711" cy="5440680"/>
          </a:xfrm>
        </p:spPr>
        <p:txBody>
          <a:bodyPr anchor="b"/>
          <a:lstStyle>
            <a:lvl1pPr>
              <a:defRPr sz="9600"/>
            </a:lvl1pPr>
          </a:lstStyle>
          <a:p>
            <a:r>
              <a:rPr lang="en-US"/>
              <a:t>Click to edit Master title style</a:t>
            </a:r>
          </a:p>
        </p:txBody>
      </p:sp>
      <p:sp>
        <p:nvSpPr>
          <p:cNvPr id="3" name="Picture Placeholder 2"/>
          <p:cNvSpPr>
            <a:spLocks noGrp="1" noChangeAspect="1"/>
          </p:cNvSpPr>
          <p:nvPr>
            <p:ph type="pic" idx="1"/>
          </p:nvPr>
        </p:nvSpPr>
        <p:spPr>
          <a:xfrm>
            <a:off x="15549564" y="3357247"/>
            <a:ext cx="18516600" cy="16570325"/>
          </a:xfr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p>
        </p:txBody>
      </p:sp>
      <p:sp>
        <p:nvSpPr>
          <p:cNvPr id="4" name="Text Placeholder 3"/>
          <p:cNvSpPr>
            <a:spLocks noGrp="1"/>
          </p:cNvSpPr>
          <p:nvPr>
            <p:ph type="body" sz="half" idx="2"/>
          </p:nvPr>
        </p:nvSpPr>
        <p:spPr>
          <a:xfrm>
            <a:off x="2519366" y="6995160"/>
            <a:ext cx="11796711" cy="12959399"/>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AD8D83BA-9EDC-4807-8105-8CCBA551546E}"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CDD78-49F9-4EEE-A086-46044398A4E2}" type="slidenum">
              <a:rPr lang="en-US" smtClean="0"/>
              <a:t>‹#›</a:t>
            </a:fld>
            <a:endParaRPr lang="en-US"/>
          </a:p>
        </p:txBody>
      </p:sp>
    </p:spTree>
    <p:extLst>
      <p:ext uri="{BB962C8B-B14F-4D97-AF65-F5344CB8AC3E}">
        <p14:creationId xmlns:p14="http://schemas.microsoft.com/office/powerpoint/2010/main" val="1549030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241427"/>
            <a:ext cx="31546800" cy="45069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14600" y="6207125"/>
            <a:ext cx="31546800" cy="147945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14600" y="21611592"/>
            <a:ext cx="8229600" cy="1241425"/>
          </a:xfrm>
          <a:prstGeom prst="rect">
            <a:avLst/>
          </a:prstGeom>
        </p:spPr>
        <p:txBody>
          <a:bodyPr vert="horz" lIns="91440" tIns="45720" rIns="91440" bIns="45720" rtlCol="0" anchor="ctr"/>
          <a:lstStyle>
            <a:lvl1pPr algn="l">
              <a:defRPr sz="3600">
                <a:solidFill>
                  <a:schemeClr val="tx1">
                    <a:tint val="75000"/>
                  </a:schemeClr>
                </a:solidFill>
              </a:defRPr>
            </a:lvl1pPr>
          </a:lstStyle>
          <a:p>
            <a:fld id="{AD8D83BA-9EDC-4807-8105-8CCBA551546E}" type="datetimeFigureOut">
              <a:rPr lang="en-US" smtClean="0"/>
              <a:t>10/8/2024</a:t>
            </a:fld>
            <a:endParaRPr lang="en-US"/>
          </a:p>
        </p:txBody>
      </p:sp>
      <p:sp>
        <p:nvSpPr>
          <p:cNvPr id="5" name="Footer Placeholder 4"/>
          <p:cNvSpPr>
            <a:spLocks noGrp="1"/>
          </p:cNvSpPr>
          <p:nvPr>
            <p:ph type="ftr" sz="quarter" idx="3"/>
          </p:nvPr>
        </p:nvSpPr>
        <p:spPr>
          <a:xfrm>
            <a:off x="12115800" y="21611592"/>
            <a:ext cx="12344400" cy="1241425"/>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1611592"/>
            <a:ext cx="8229600" cy="1241425"/>
          </a:xfrm>
          <a:prstGeom prst="rect">
            <a:avLst/>
          </a:prstGeom>
        </p:spPr>
        <p:txBody>
          <a:bodyPr vert="horz" lIns="91440" tIns="45720" rIns="91440" bIns="45720" rtlCol="0" anchor="ctr"/>
          <a:lstStyle>
            <a:lvl1pPr algn="r">
              <a:defRPr sz="3600">
                <a:solidFill>
                  <a:schemeClr val="tx1">
                    <a:tint val="75000"/>
                  </a:schemeClr>
                </a:solidFill>
              </a:defRPr>
            </a:lvl1pPr>
          </a:lstStyle>
          <a:p>
            <a:fld id="{C3ACDD78-49F9-4EEE-A086-46044398A4E2}" type="slidenum">
              <a:rPr lang="en-US" smtClean="0"/>
              <a:t>‹#›</a:t>
            </a:fld>
            <a:endParaRPr lang="en-US"/>
          </a:p>
        </p:txBody>
      </p:sp>
    </p:spTree>
    <p:extLst>
      <p:ext uri="{BB962C8B-B14F-4D97-AF65-F5344CB8AC3E}">
        <p14:creationId xmlns:p14="http://schemas.microsoft.com/office/powerpoint/2010/main" val="21038177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3.jpeg"/><Relationship Id="rId3" Type="http://schemas.openxmlformats.org/officeDocument/2006/relationships/image" Target="../media/image1.jpeg"/><Relationship Id="rId21" Type="http://schemas.openxmlformats.org/officeDocument/2006/relationships/image" Target="../media/image17.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notesSlide" Target="../notesSlides/notesSlide1.xml"/><Relationship Id="rId20"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microsoft.com/office/2014/relationships/chartEx" Target="../charts/chartEx1.xml"/><Relationship Id="rId10" Type="http://schemas.openxmlformats.org/officeDocument/2006/relationships/image" Target="../media/image8.png"/><Relationship Id="rId19"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4275C69-9E75-D7B8-8403-013A9294AC4F}"/>
              </a:ext>
            </a:extLst>
          </p:cNvPr>
          <p:cNvSpPr/>
          <p:nvPr/>
        </p:nvSpPr>
        <p:spPr>
          <a:xfrm>
            <a:off x="20852315" y="4428859"/>
            <a:ext cx="15722322" cy="11321670"/>
          </a:xfrm>
          <a:prstGeom prst="rect">
            <a:avLst/>
          </a:prstGeom>
          <a:solidFill>
            <a:schemeClr val="bg1"/>
          </a:solidFill>
          <a:ln w="63500">
            <a:solidFill>
              <a:srgbClr val="286EF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 </a:t>
            </a:r>
            <a:endParaRPr lang="en-US"/>
          </a:p>
        </p:txBody>
      </p:sp>
      <p:sp>
        <p:nvSpPr>
          <p:cNvPr id="24" name="Rectangle 23">
            <a:extLst>
              <a:ext uri="{FF2B5EF4-FFF2-40B4-BE49-F238E27FC236}">
                <a16:creationId xmlns:a16="http://schemas.microsoft.com/office/drawing/2014/main" id="{B430E651-FFA7-4985-9920-A4BEE3F6E00B}"/>
              </a:ext>
            </a:extLst>
          </p:cNvPr>
          <p:cNvSpPr/>
          <p:nvPr/>
        </p:nvSpPr>
        <p:spPr>
          <a:xfrm>
            <a:off x="21067359" y="15714858"/>
            <a:ext cx="12302271" cy="5382916"/>
          </a:xfrm>
          <a:prstGeom prst="rect">
            <a:avLst/>
          </a:prstGeom>
          <a:solidFill>
            <a:schemeClr val="bg1"/>
          </a:solidFill>
          <a:ln w="63500">
            <a:solidFill>
              <a:srgbClr val="286E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6</a:t>
            </a:r>
          </a:p>
        </p:txBody>
      </p:sp>
      <p:sp>
        <p:nvSpPr>
          <p:cNvPr id="22" name="Rectangle 21">
            <a:extLst>
              <a:ext uri="{FF2B5EF4-FFF2-40B4-BE49-F238E27FC236}">
                <a16:creationId xmlns:a16="http://schemas.microsoft.com/office/drawing/2014/main" id="{65901753-A34E-94FB-3937-1819FBA6F6E1}"/>
              </a:ext>
            </a:extLst>
          </p:cNvPr>
          <p:cNvSpPr/>
          <p:nvPr/>
        </p:nvSpPr>
        <p:spPr>
          <a:xfrm>
            <a:off x="11435863" y="15710785"/>
            <a:ext cx="9625378" cy="5386989"/>
          </a:xfrm>
          <a:prstGeom prst="rect">
            <a:avLst/>
          </a:prstGeom>
          <a:solidFill>
            <a:schemeClr val="bg1"/>
          </a:solidFill>
          <a:ln w="63500">
            <a:solidFill>
              <a:srgbClr val="286E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6</a:t>
            </a:r>
          </a:p>
        </p:txBody>
      </p:sp>
      <p:sp>
        <p:nvSpPr>
          <p:cNvPr id="12" name="Rectangle 11">
            <a:extLst>
              <a:ext uri="{FF2B5EF4-FFF2-40B4-BE49-F238E27FC236}">
                <a16:creationId xmlns:a16="http://schemas.microsoft.com/office/drawing/2014/main" id="{166413F5-5875-8F44-1C59-D10A574F2930}"/>
              </a:ext>
            </a:extLst>
          </p:cNvPr>
          <p:cNvSpPr/>
          <p:nvPr/>
        </p:nvSpPr>
        <p:spPr>
          <a:xfrm>
            <a:off x="25238483" y="1"/>
            <a:ext cx="11328466" cy="4423639"/>
          </a:xfrm>
          <a:prstGeom prst="rect">
            <a:avLst/>
          </a:prstGeom>
          <a:solidFill>
            <a:schemeClr val="bg1"/>
          </a:solidFill>
          <a:ln w="63500">
            <a:solidFill>
              <a:srgbClr val="286E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6518AFDF-979E-6348-F330-32EEF4472A6A}"/>
              </a:ext>
            </a:extLst>
          </p:cNvPr>
          <p:cNvSpPr/>
          <p:nvPr/>
        </p:nvSpPr>
        <p:spPr>
          <a:xfrm>
            <a:off x="11436843" y="1"/>
            <a:ext cx="13821821" cy="4423640"/>
          </a:xfrm>
          <a:prstGeom prst="rect">
            <a:avLst/>
          </a:prstGeom>
          <a:solidFill>
            <a:schemeClr val="bg1"/>
          </a:solidFill>
          <a:ln w="63500">
            <a:solidFill>
              <a:srgbClr val="286E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6</a:t>
            </a:r>
          </a:p>
        </p:txBody>
      </p:sp>
      <p:pic>
        <p:nvPicPr>
          <p:cNvPr id="4" name="Picture 3" descr="A blue and green background&#10;&#10;Description automatically generated">
            <a:extLst>
              <a:ext uri="{FF2B5EF4-FFF2-40B4-BE49-F238E27FC236}">
                <a16:creationId xmlns:a16="http://schemas.microsoft.com/office/drawing/2014/main" id="{249DE598-F9AC-B68D-07BA-B6A551405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 y="9041"/>
            <a:ext cx="11184672" cy="23317197"/>
          </a:xfrm>
          <a:prstGeom prst="rect">
            <a:avLst/>
          </a:prstGeom>
        </p:spPr>
      </p:pic>
      <p:sp>
        <p:nvSpPr>
          <p:cNvPr id="19" name="TextBox 18">
            <a:extLst>
              <a:ext uri="{FF2B5EF4-FFF2-40B4-BE49-F238E27FC236}">
                <a16:creationId xmlns:a16="http://schemas.microsoft.com/office/drawing/2014/main" id="{DEC2F104-C01C-4DCB-9868-40AFE606EF8B}"/>
              </a:ext>
            </a:extLst>
          </p:cNvPr>
          <p:cNvSpPr txBox="1"/>
          <p:nvPr/>
        </p:nvSpPr>
        <p:spPr>
          <a:xfrm>
            <a:off x="242386" y="7372210"/>
            <a:ext cx="9279059" cy="3416320"/>
          </a:xfrm>
          <a:prstGeom prst="rect">
            <a:avLst/>
          </a:prstGeom>
          <a:noFill/>
        </p:spPr>
        <p:txBody>
          <a:bodyPr wrap="square" rtlCol="0">
            <a:spAutoFit/>
          </a:bodyPr>
          <a:lstStyle/>
          <a:p>
            <a:pPr algn="ctr"/>
            <a:r>
              <a:rPr lang="pt-BR" sz="7200" b="1">
                <a:solidFill>
                  <a:schemeClr val="bg1"/>
                </a:solidFill>
                <a:latin typeface="Franklin Gothic Medium" panose="020B0603020102020204" pitchFamily="34" charset="0"/>
                <a:cs typeface="Arial" panose="020B0604020202020204" pitchFamily="34" charset="0"/>
              </a:rPr>
              <a:t>Optimizing Efficiency Through Automation in Port Infrastructure</a:t>
            </a:r>
          </a:p>
        </p:txBody>
      </p:sp>
      <p:sp>
        <p:nvSpPr>
          <p:cNvPr id="46" name="TextBox 45">
            <a:extLst>
              <a:ext uri="{FF2B5EF4-FFF2-40B4-BE49-F238E27FC236}">
                <a16:creationId xmlns:a16="http://schemas.microsoft.com/office/drawing/2014/main" id="{259BAB1A-0CE7-4493-80D9-AB720785D48A}"/>
              </a:ext>
            </a:extLst>
          </p:cNvPr>
          <p:cNvSpPr txBox="1"/>
          <p:nvPr/>
        </p:nvSpPr>
        <p:spPr>
          <a:xfrm>
            <a:off x="-220335" y="12825913"/>
            <a:ext cx="9719733" cy="8094524"/>
          </a:xfrm>
          <a:prstGeom prst="rect">
            <a:avLst/>
          </a:prstGeom>
          <a:noFill/>
        </p:spPr>
        <p:txBody>
          <a:bodyPr wrap="square" lIns="91440" tIns="45720" rIns="91440" bIns="45720" rtlCol="0" anchor="t">
            <a:spAutoFit/>
          </a:bodyPr>
          <a:lstStyle/>
          <a:p>
            <a:pPr algn="ctr"/>
            <a:r>
              <a:rPr lang="pt-BR" sz="4000">
                <a:solidFill>
                  <a:srgbClr val="29E06D"/>
                </a:solidFill>
                <a:latin typeface="Franklin Gothic Medium"/>
              </a:rPr>
              <a:t>Lawson Lawson, Daniel Seco,</a:t>
            </a:r>
          </a:p>
          <a:p>
            <a:pPr algn="ctr"/>
            <a:r>
              <a:rPr lang="pt-BR" sz="4000">
                <a:solidFill>
                  <a:srgbClr val="29E06D"/>
                </a:solidFill>
                <a:latin typeface="Franklin Gothic Medium"/>
              </a:rPr>
              <a:t>Armando Toledo, Horyrah Uddin </a:t>
            </a:r>
            <a:br>
              <a:rPr lang="pt-BR" sz="4000">
                <a:latin typeface="Franklin Gothic Medium" panose="020B0603020102020204" pitchFamily="34" charset="0"/>
              </a:rPr>
            </a:br>
            <a:endParaRPr lang="pt-BR" sz="4000">
              <a:solidFill>
                <a:srgbClr val="29E06D"/>
              </a:solidFill>
              <a:latin typeface="Franklin Gothic Medium" panose="020B0603020102020204" pitchFamily="34" charset="0"/>
            </a:endParaRPr>
          </a:p>
          <a:p>
            <a:pPr algn="ctr"/>
            <a:r>
              <a:rPr lang="pt-BR" sz="4000">
                <a:solidFill>
                  <a:srgbClr val="29E06D"/>
                </a:solidFill>
                <a:latin typeface="Franklin Gothic Medium"/>
              </a:rPr>
              <a:t>Faculty Advisor: </a:t>
            </a:r>
          </a:p>
          <a:p>
            <a:pPr algn="ctr"/>
            <a:r>
              <a:rPr lang="pt-BR" sz="4000">
                <a:solidFill>
                  <a:srgbClr val="29E06D"/>
                </a:solidFill>
                <a:latin typeface="Franklin Gothic Medium"/>
              </a:rPr>
              <a:t>Professor Margaret Kidd</a:t>
            </a:r>
          </a:p>
          <a:p>
            <a:pPr algn="ctr"/>
            <a:endParaRPr lang="pt-BR" sz="4000">
              <a:solidFill>
                <a:srgbClr val="29E06D"/>
              </a:solidFill>
              <a:latin typeface="Franklin Gothic Medium" panose="020B0603020102020204" pitchFamily="34" charset="0"/>
            </a:endParaRPr>
          </a:p>
          <a:p>
            <a:pPr algn="ctr"/>
            <a:r>
              <a:rPr lang="pt-BR" sz="4000">
                <a:solidFill>
                  <a:srgbClr val="29E06D"/>
                </a:solidFill>
                <a:latin typeface="Franklin Gothic Medium"/>
              </a:rPr>
              <a:t>University of Houston</a:t>
            </a:r>
          </a:p>
          <a:p>
            <a:pPr algn="ctr"/>
            <a:endParaRPr lang="pt-BR" sz="4000">
              <a:solidFill>
                <a:srgbClr val="29E06D"/>
              </a:solidFill>
              <a:latin typeface="Franklin Gothic Medium" panose="020B0603020102020204" pitchFamily="34" charset="0"/>
            </a:endParaRPr>
          </a:p>
          <a:p>
            <a:pPr algn="ctr"/>
            <a:r>
              <a:rPr lang="pt-BR" sz="4000">
                <a:solidFill>
                  <a:srgbClr val="29E06D"/>
                </a:solidFill>
                <a:latin typeface="Franklin Gothic Medium"/>
              </a:rPr>
              <a:t>Industry Advisor: </a:t>
            </a:r>
            <a:br>
              <a:rPr lang="pt-BR" sz="4000">
                <a:solidFill>
                  <a:srgbClr val="29E06D"/>
                </a:solidFill>
                <a:latin typeface="Franklin Gothic Medium"/>
              </a:rPr>
            </a:br>
            <a:r>
              <a:rPr lang="pt-BR" sz="4000">
                <a:solidFill>
                  <a:srgbClr val="29E06D"/>
                </a:solidFill>
                <a:latin typeface="Franklin Gothic Medium"/>
              </a:rPr>
              <a:t>Dennis Devlin – Maersk</a:t>
            </a:r>
          </a:p>
          <a:p>
            <a:pPr algn="ctr"/>
            <a:r>
              <a:rPr lang="pt-BR" sz="4000">
                <a:solidFill>
                  <a:srgbClr val="29E06D"/>
                </a:solidFill>
                <a:latin typeface="Franklin Gothic Medium"/>
              </a:rPr>
              <a:t>Luis Mejia - Kiewit</a:t>
            </a:r>
          </a:p>
          <a:p>
            <a:pPr algn="ctr"/>
            <a:r>
              <a:rPr lang="pt-BR" sz="4000">
                <a:solidFill>
                  <a:srgbClr val="29E06D"/>
                </a:solidFill>
                <a:latin typeface="Franklin Gothic Medium"/>
              </a:rPr>
              <a:t>Lars Martin Greiner - Red Sea Gateway Terminal </a:t>
            </a:r>
          </a:p>
        </p:txBody>
      </p:sp>
      <p:pic>
        <p:nvPicPr>
          <p:cNvPr id="10" name="Picture 9" descr="A black background with white text&#10;&#10;Description automatically generated with low confidence">
            <a:extLst>
              <a:ext uri="{FF2B5EF4-FFF2-40B4-BE49-F238E27FC236}">
                <a16:creationId xmlns:a16="http://schemas.microsoft.com/office/drawing/2014/main" id="{741F75CD-AD1B-E92A-8287-84A159432F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2318735"/>
            <a:ext cx="9719733" cy="5467350"/>
          </a:xfrm>
          <a:prstGeom prst="rect">
            <a:avLst/>
          </a:prstGeom>
        </p:spPr>
      </p:pic>
      <p:pic>
        <p:nvPicPr>
          <p:cNvPr id="3" name="Picture 2">
            <a:extLst>
              <a:ext uri="{FF2B5EF4-FFF2-40B4-BE49-F238E27FC236}">
                <a16:creationId xmlns:a16="http://schemas.microsoft.com/office/drawing/2014/main" id="{3CD880D8-7C31-A0E4-5BAB-95B445F68649}"/>
              </a:ext>
            </a:extLst>
          </p:cNvPr>
          <p:cNvPicPr>
            <a:picLocks noChangeAspect="1"/>
          </p:cNvPicPr>
          <p:nvPr/>
        </p:nvPicPr>
        <p:blipFill>
          <a:blip r:embed="rId5"/>
          <a:stretch>
            <a:fillRect/>
          </a:stretch>
        </p:blipFill>
        <p:spPr>
          <a:xfrm>
            <a:off x="12047219" y="21474531"/>
            <a:ext cx="6219903" cy="1177812"/>
          </a:xfrm>
          <a:prstGeom prst="rect">
            <a:avLst/>
          </a:prstGeom>
        </p:spPr>
      </p:pic>
      <p:pic>
        <p:nvPicPr>
          <p:cNvPr id="7" name="Picture 6" descr="A blue and black logo&#10;&#10;Description automatically generated">
            <a:extLst>
              <a:ext uri="{FF2B5EF4-FFF2-40B4-BE49-F238E27FC236}">
                <a16:creationId xmlns:a16="http://schemas.microsoft.com/office/drawing/2014/main" id="{D0897AAB-4673-C286-B51C-089007FEB2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93768" y="21161954"/>
            <a:ext cx="1870089" cy="1724259"/>
          </a:xfrm>
          <a:prstGeom prst="rect">
            <a:avLst/>
          </a:prstGeom>
        </p:spPr>
      </p:pic>
      <p:pic>
        <p:nvPicPr>
          <p:cNvPr id="2" name="Picture 1" descr="A logo for a university&#10;&#10;Description automatically generated">
            <a:extLst>
              <a:ext uri="{FF2B5EF4-FFF2-40B4-BE49-F238E27FC236}">
                <a16:creationId xmlns:a16="http://schemas.microsoft.com/office/drawing/2014/main" id="{B8128FA5-3D20-6F0E-2580-9853B8600753}"/>
              </a:ext>
            </a:extLst>
          </p:cNvPr>
          <p:cNvPicPr>
            <a:picLocks noChangeAspect="1"/>
          </p:cNvPicPr>
          <p:nvPr/>
        </p:nvPicPr>
        <p:blipFill>
          <a:blip r:embed="rId7"/>
          <a:stretch>
            <a:fillRect/>
          </a:stretch>
        </p:blipFill>
        <p:spPr>
          <a:xfrm>
            <a:off x="18974013" y="21474161"/>
            <a:ext cx="6330768" cy="1184787"/>
          </a:xfrm>
          <a:prstGeom prst="rect">
            <a:avLst/>
          </a:prstGeom>
        </p:spPr>
      </p:pic>
      <p:pic>
        <p:nvPicPr>
          <p:cNvPr id="5" name="Picture 4" descr="A yellow and grey logo&#10;&#10;Description automatically generated">
            <a:extLst>
              <a:ext uri="{FF2B5EF4-FFF2-40B4-BE49-F238E27FC236}">
                <a16:creationId xmlns:a16="http://schemas.microsoft.com/office/drawing/2014/main" id="{2E1FDC62-EBE0-FA73-F6A1-00C5524D135F}"/>
              </a:ext>
            </a:extLst>
          </p:cNvPr>
          <p:cNvPicPr>
            <a:picLocks noChangeAspect="1"/>
          </p:cNvPicPr>
          <p:nvPr/>
        </p:nvPicPr>
        <p:blipFill>
          <a:blip r:embed="rId8"/>
          <a:stretch>
            <a:fillRect/>
          </a:stretch>
        </p:blipFill>
        <p:spPr>
          <a:xfrm>
            <a:off x="28298139" y="21470289"/>
            <a:ext cx="4126884" cy="1150122"/>
          </a:xfrm>
          <a:prstGeom prst="rect">
            <a:avLst/>
          </a:prstGeom>
        </p:spPr>
      </p:pic>
      <p:pic>
        <p:nvPicPr>
          <p:cNvPr id="6" name="Picture 5" descr="A red circle with blue text&#10;&#10;Description automatically generated">
            <a:extLst>
              <a:ext uri="{FF2B5EF4-FFF2-40B4-BE49-F238E27FC236}">
                <a16:creationId xmlns:a16="http://schemas.microsoft.com/office/drawing/2014/main" id="{629E981D-898E-099B-B011-B3CCEE380130}"/>
              </a:ext>
            </a:extLst>
          </p:cNvPr>
          <p:cNvPicPr>
            <a:picLocks noChangeAspect="1"/>
          </p:cNvPicPr>
          <p:nvPr/>
        </p:nvPicPr>
        <p:blipFill>
          <a:blip r:embed="rId9"/>
          <a:srcRect l="8958" t="11724" r="13652" b="11152"/>
          <a:stretch/>
        </p:blipFill>
        <p:spPr>
          <a:xfrm>
            <a:off x="32989970" y="21177627"/>
            <a:ext cx="1966599" cy="1779156"/>
          </a:xfrm>
          <a:prstGeom prst="rect">
            <a:avLst/>
          </a:prstGeom>
        </p:spPr>
      </p:pic>
      <p:sp>
        <p:nvSpPr>
          <p:cNvPr id="279" name="TextBox 278">
            <a:extLst>
              <a:ext uri="{FF2B5EF4-FFF2-40B4-BE49-F238E27FC236}">
                <a16:creationId xmlns:a16="http://schemas.microsoft.com/office/drawing/2014/main" id="{30D289BD-35E0-643E-00C7-ECE192CAF374}"/>
              </a:ext>
            </a:extLst>
          </p:cNvPr>
          <p:cNvSpPr txBox="1"/>
          <p:nvPr/>
        </p:nvSpPr>
        <p:spPr>
          <a:xfrm>
            <a:off x="12072312" y="250854"/>
            <a:ext cx="3726982" cy="523220"/>
          </a:xfrm>
          <a:prstGeom prst="rect">
            <a:avLst/>
          </a:prstGeom>
          <a:noFill/>
        </p:spPr>
        <p:txBody>
          <a:bodyPr wrap="square" rtlCol="0">
            <a:spAutoFit/>
          </a:bodyPr>
          <a:lstStyle/>
          <a:p>
            <a:pPr algn="ctr"/>
            <a:r>
              <a:rPr lang="en-US" sz="2800" b="1">
                <a:solidFill>
                  <a:schemeClr val="bg1"/>
                </a:solidFill>
                <a:latin typeface="Franklin Gothic Book" panose="020B0503020102020204" pitchFamily="34" charset="0"/>
                <a:cs typeface="Forte Forward" panose="020F0502020204030204" pitchFamily="2" charset="0"/>
              </a:rPr>
              <a:t>Introduction</a:t>
            </a:r>
          </a:p>
        </p:txBody>
      </p:sp>
      <p:sp>
        <p:nvSpPr>
          <p:cNvPr id="288" name="TextBox 287">
            <a:extLst>
              <a:ext uri="{FF2B5EF4-FFF2-40B4-BE49-F238E27FC236}">
                <a16:creationId xmlns:a16="http://schemas.microsoft.com/office/drawing/2014/main" id="{BA5AD45E-8DF8-42F4-A145-1EC2B14717A1}"/>
              </a:ext>
            </a:extLst>
          </p:cNvPr>
          <p:cNvSpPr txBox="1"/>
          <p:nvPr/>
        </p:nvSpPr>
        <p:spPr>
          <a:xfrm>
            <a:off x="11606906" y="772637"/>
            <a:ext cx="6014118" cy="3477875"/>
          </a:xfrm>
          <a:prstGeom prst="rect">
            <a:avLst/>
          </a:prstGeom>
          <a:noFill/>
        </p:spPr>
        <p:txBody>
          <a:bodyPr wrap="square" lIns="91440" tIns="45720" rIns="91440" bIns="45720" rtlCol="0" anchor="t">
            <a:spAutoFit/>
          </a:bodyPr>
          <a:lstStyle/>
          <a:p>
            <a:pPr algn="l" rtl="0" fontAlgn="base"/>
            <a:r>
              <a:rPr lang="en-US" sz="2000" b="0" i="0" dirty="0">
                <a:effectLst/>
                <a:latin typeface="Aptos"/>
              </a:rPr>
              <a:t>Academic literature already points to the future development of fifth and sixth generations of ports with different published definitions. Port automation has been identified as a crucial element to the future of port infrastructure and a transition towards future generations of ports. European ports have provided an exemplary path toward the proliferation of automated ports. Ports such as the port of Rotterdam and the port of Hamburg are regarded to be highly technologically advanced and the transition towards automation.  </a:t>
            </a:r>
          </a:p>
        </p:txBody>
      </p:sp>
      <p:sp>
        <p:nvSpPr>
          <p:cNvPr id="13" name="TextBox 12">
            <a:extLst>
              <a:ext uri="{FF2B5EF4-FFF2-40B4-BE49-F238E27FC236}">
                <a16:creationId xmlns:a16="http://schemas.microsoft.com/office/drawing/2014/main" id="{0D81A890-B5B6-3252-DBFA-002097360BC1}"/>
              </a:ext>
            </a:extLst>
          </p:cNvPr>
          <p:cNvSpPr txBox="1"/>
          <p:nvPr/>
        </p:nvSpPr>
        <p:spPr>
          <a:xfrm>
            <a:off x="30576222" y="15936259"/>
            <a:ext cx="2024543" cy="492443"/>
          </a:xfrm>
          <a:prstGeom prst="rect">
            <a:avLst/>
          </a:prstGeom>
          <a:noFill/>
        </p:spPr>
        <p:txBody>
          <a:bodyPr wrap="square" lIns="91440" tIns="45720" rIns="91440" bIns="45720" rtlCol="0" anchor="t">
            <a:spAutoFit/>
          </a:bodyPr>
          <a:lstStyle/>
          <a:p>
            <a:pPr algn="ctr"/>
            <a:r>
              <a:rPr lang="en-US" sz="2600" b="1">
                <a:solidFill>
                  <a:schemeClr val="bg1"/>
                </a:solidFill>
                <a:latin typeface="Franklin Gothic Book"/>
                <a:cs typeface="Forte Forward"/>
              </a:rPr>
              <a:t>References</a:t>
            </a:r>
            <a:endParaRPr lang="en-US" sz="2600" b="1">
              <a:solidFill>
                <a:schemeClr val="bg1"/>
              </a:solidFill>
              <a:latin typeface="Franklin Gothic Book" panose="020B0503020102020204" pitchFamily="34" charset="0"/>
              <a:cs typeface="Forte Forward" panose="020F0502020204030204" pitchFamily="2" charset="0"/>
            </a:endParaRPr>
          </a:p>
        </p:txBody>
      </p:sp>
      <p:grpSp>
        <p:nvGrpSpPr>
          <p:cNvPr id="23" name="Group 22">
            <a:extLst>
              <a:ext uri="{FF2B5EF4-FFF2-40B4-BE49-F238E27FC236}">
                <a16:creationId xmlns:a16="http://schemas.microsoft.com/office/drawing/2014/main" id="{A6676035-8281-45AE-5BA5-FFE04D01C2B6}"/>
              </a:ext>
            </a:extLst>
          </p:cNvPr>
          <p:cNvGrpSpPr/>
          <p:nvPr/>
        </p:nvGrpSpPr>
        <p:grpSpPr>
          <a:xfrm>
            <a:off x="21247271" y="15840233"/>
            <a:ext cx="2807176" cy="555192"/>
            <a:chOff x="16139454" y="15664589"/>
            <a:chExt cx="4107463" cy="1090133"/>
          </a:xfrm>
        </p:grpSpPr>
        <p:pic>
          <p:nvPicPr>
            <p:cNvPr id="16" name="Graphic 15">
              <a:extLst>
                <a:ext uri="{FF2B5EF4-FFF2-40B4-BE49-F238E27FC236}">
                  <a16:creationId xmlns:a16="http://schemas.microsoft.com/office/drawing/2014/main" id="{CEA6F02C-6201-5CB3-6A1C-91644EF8E4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139454" y="15664589"/>
              <a:ext cx="4107463" cy="1090133"/>
            </a:xfrm>
            <a:prstGeom prst="rect">
              <a:avLst/>
            </a:prstGeom>
            <a:effectLst>
              <a:outerShdw blurRad="50800" dist="38100" dir="8100000" algn="tr" rotWithShape="0">
                <a:prstClr val="black">
                  <a:alpha val="40000"/>
                </a:prstClr>
              </a:outerShdw>
            </a:effectLst>
          </p:spPr>
        </p:pic>
        <p:sp>
          <p:nvSpPr>
            <p:cNvPr id="18" name="TextBox 17">
              <a:extLst>
                <a:ext uri="{FF2B5EF4-FFF2-40B4-BE49-F238E27FC236}">
                  <a16:creationId xmlns:a16="http://schemas.microsoft.com/office/drawing/2014/main" id="{E01941C7-8D41-D7B6-6A3C-D83AE77E50C0}"/>
                </a:ext>
              </a:extLst>
            </p:cNvPr>
            <p:cNvSpPr txBox="1"/>
            <p:nvPr/>
          </p:nvSpPr>
          <p:spPr>
            <a:xfrm>
              <a:off x="16363637" y="15723681"/>
              <a:ext cx="3726983" cy="523220"/>
            </a:xfrm>
            <a:prstGeom prst="rect">
              <a:avLst/>
            </a:prstGeom>
            <a:noFill/>
          </p:spPr>
          <p:txBody>
            <a:bodyPr wrap="square" lIns="91440" tIns="45720" rIns="91440" bIns="45720" rtlCol="0" anchor="t">
              <a:spAutoFit/>
            </a:bodyPr>
            <a:lstStyle/>
            <a:p>
              <a:pPr algn="ctr"/>
              <a:r>
                <a:rPr lang="en-US" sz="2800" b="1">
                  <a:solidFill>
                    <a:schemeClr val="bg1"/>
                  </a:solidFill>
                  <a:latin typeface="Franklin Gothic Book"/>
                  <a:cs typeface="Forte Forward"/>
                </a:rPr>
                <a:t>Conclusion</a:t>
              </a:r>
              <a:endParaRPr lang="en-US" sz="2800" b="1">
                <a:solidFill>
                  <a:schemeClr val="bg1"/>
                </a:solidFill>
                <a:latin typeface="Franklin Gothic Book" panose="020B0503020102020204" pitchFamily="34" charset="0"/>
                <a:cs typeface="Forte Forward" panose="020F0502020204030204" pitchFamily="2" charset="0"/>
              </a:endParaRPr>
            </a:p>
          </p:txBody>
        </p:sp>
      </p:grpSp>
      <p:sp>
        <p:nvSpPr>
          <p:cNvPr id="25" name="Rectangle 24">
            <a:extLst>
              <a:ext uri="{FF2B5EF4-FFF2-40B4-BE49-F238E27FC236}">
                <a16:creationId xmlns:a16="http://schemas.microsoft.com/office/drawing/2014/main" id="{980821BE-1FD9-961C-1577-EBBCAD35EC49}"/>
              </a:ext>
            </a:extLst>
          </p:cNvPr>
          <p:cNvSpPr/>
          <p:nvPr/>
        </p:nvSpPr>
        <p:spPr>
          <a:xfrm>
            <a:off x="11435863" y="4423639"/>
            <a:ext cx="9418082" cy="11300487"/>
          </a:xfrm>
          <a:prstGeom prst="rect">
            <a:avLst/>
          </a:prstGeom>
          <a:solidFill>
            <a:schemeClr val="bg1"/>
          </a:solidFill>
          <a:ln w="63500">
            <a:solidFill>
              <a:srgbClr val="286E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66</a:t>
            </a:r>
          </a:p>
        </p:txBody>
      </p:sp>
      <p:grpSp>
        <p:nvGrpSpPr>
          <p:cNvPr id="32" name="Group 31">
            <a:extLst>
              <a:ext uri="{FF2B5EF4-FFF2-40B4-BE49-F238E27FC236}">
                <a16:creationId xmlns:a16="http://schemas.microsoft.com/office/drawing/2014/main" id="{676B5E11-AF90-D364-CAF7-D53575027558}"/>
              </a:ext>
            </a:extLst>
          </p:cNvPr>
          <p:cNvGrpSpPr/>
          <p:nvPr/>
        </p:nvGrpSpPr>
        <p:grpSpPr>
          <a:xfrm>
            <a:off x="11577467" y="9409570"/>
            <a:ext cx="4587980" cy="3001683"/>
            <a:chOff x="22190239" y="9624565"/>
            <a:chExt cx="4616560" cy="3901458"/>
          </a:xfrm>
          <a:effectLst>
            <a:outerShdw blurRad="50800" dist="38100" dir="8100000" algn="tr" rotWithShape="0">
              <a:prstClr val="black">
                <a:alpha val="40000"/>
              </a:prstClr>
            </a:outerShdw>
          </a:effectLst>
        </p:grpSpPr>
        <p:sp>
          <p:nvSpPr>
            <p:cNvPr id="31" name="Rectangle 30">
              <a:extLst>
                <a:ext uri="{FF2B5EF4-FFF2-40B4-BE49-F238E27FC236}">
                  <a16:creationId xmlns:a16="http://schemas.microsoft.com/office/drawing/2014/main" id="{9968CB97-AC37-89B2-4C70-AFF1F47E8DDE}"/>
                </a:ext>
              </a:extLst>
            </p:cNvPr>
            <p:cNvSpPr/>
            <p:nvPr/>
          </p:nvSpPr>
          <p:spPr>
            <a:xfrm>
              <a:off x="22190239" y="10911556"/>
              <a:ext cx="4616560" cy="2614467"/>
            </a:xfrm>
            <a:prstGeom prst="rect">
              <a:avLst/>
            </a:prstGeom>
            <a:solidFill>
              <a:srgbClr val="28DF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dirty="0">
                  <a:solidFill>
                    <a:schemeClr val="tx1"/>
                  </a:solidFill>
                  <a:latin typeface="Aptos" panose="020B0004020202020204" pitchFamily="34" charset="0"/>
                </a:rPr>
                <a:t>Photograph 3: Transponders found in the Port of Rotterdam (Discovery UK, 2020)</a:t>
              </a:r>
            </a:p>
          </p:txBody>
        </p:sp>
        <p:pic>
          <p:nvPicPr>
            <p:cNvPr id="30" name="Picture 29">
              <a:extLst>
                <a:ext uri="{FF2B5EF4-FFF2-40B4-BE49-F238E27FC236}">
                  <a16:creationId xmlns:a16="http://schemas.microsoft.com/office/drawing/2014/main" id="{AD58927E-710C-CD34-02F6-D18F10E099D4}"/>
                </a:ext>
              </a:extLst>
            </p:cNvPr>
            <p:cNvPicPr>
              <a:picLocks noChangeAspect="1"/>
            </p:cNvPicPr>
            <p:nvPr/>
          </p:nvPicPr>
          <p:blipFill>
            <a:blip r:embed="rId12"/>
            <a:srcRect l="7747" r="15543"/>
            <a:stretch/>
          </p:blipFill>
          <p:spPr>
            <a:xfrm>
              <a:off x="22190239" y="9624565"/>
              <a:ext cx="4616560" cy="3177577"/>
            </a:xfrm>
            <a:prstGeom prst="rect">
              <a:avLst/>
            </a:prstGeom>
          </p:spPr>
        </p:pic>
      </p:grpSp>
      <p:sp>
        <p:nvSpPr>
          <p:cNvPr id="33" name="TextBox 32">
            <a:extLst>
              <a:ext uri="{FF2B5EF4-FFF2-40B4-BE49-F238E27FC236}">
                <a16:creationId xmlns:a16="http://schemas.microsoft.com/office/drawing/2014/main" id="{A5E04637-A7AE-3713-4583-6A76746518A9}"/>
              </a:ext>
            </a:extLst>
          </p:cNvPr>
          <p:cNvSpPr txBox="1"/>
          <p:nvPr/>
        </p:nvSpPr>
        <p:spPr>
          <a:xfrm>
            <a:off x="11554053" y="5407279"/>
            <a:ext cx="4548137" cy="3785652"/>
          </a:xfrm>
          <a:prstGeom prst="rect">
            <a:avLst/>
          </a:prstGeom>
          <a:noFill/>
        </p:spPr>
        <p:txBody>
          <a:bodyPr wrap="square" lIns="91440" tIns="45720" rIns="91440" bIns="45720" rtlCol="0" anchor="t">
            <a:spAutoFit/>
          </a:bodyPr>
          <a:lstStyle/>
          <a:p>
            <a:r>
              <a:rPr lang="en-US" sz="2000" b="1"/>
              <a:t>Automated Straddle Carriers:</a:t>
            </a:r>
          </a:p>
          <a:p>
            <a:r>
              <a:rPr lang="en-US" sz="2000">
                <a:latin typeface="Aptos"/>
                <a:ea typeface="+mn-lt"/>
                <a:cs typeface="+mn-lt"/>
              </a:rPr>
              <a:t>Versatile, autonomous vehicles used in ports to transport, load, unload, and stack containers. Capable of moving in all directions, they efficiently navigate tight spaces, transferring containers between quay cranes, storage areas, and trucks. By automating these tasks, they improve port efficiency, reduce manual labor, and optimize fuel usage, contributing to both productivity and sustainability.</a:t>
            </a:r>
            <a:endParaRPr lang="en-US">
              <a:latin typeface="Aptos"/>
            </a:endParaRPr>
          </a:p>
        </p:txBody>
      </p:sp>
      <p:sp>
        <p:nvSpPr>
          <p:cNvPr id="34" name="TextBox 33">
            <a:extLst>
              <a:ext uri="{FF2B5EF4-FFF2-40B4-BE49-F238E27FC236}">
                <a16:creationId xmlns:a16="http://schemas.microsoft.com/office/drawing/2014/main" id="{1EE3A32A-57F0-3CE1-CE9D-77AF2A873296}"/>
              </a:ext>
            </a:extLst>
          </p:cNvPr>
          <p:cNvSpPr txBox="1"/>
          <p:nvPr/>
        </p:nvSpPr>
        <p:spPr>
          <a:xfrm>
            <a:off x="21127879" y="11513475"/>
            <a:ext cx="5370119" cy="4093428"/>
          </a:xfrm>
          <a:prstGeom prst="rect">
            <a:avLst/>
          </a:prstGeom>
          <a:noFill/>
        </p:spPr>
        <p:txBody>
          <a:bodyPr wrap="square" lIns="91440" tIns="45720" rIns="91440" bIns="45720" rtlCol="0" anchor="t">
            <a:spAutoFit/>
          </a:bodyPr>
          <a:lstStyle/>
          <a:p>
            <a:r>
              <a:rPr lang="en-US" sz="2000" b="1" dirty="0">
                <a:latin typeface="Aptos"/>
              </a:rPr>
              <a:t>Reduction of Human Error</a:t>
            </a:r>
          </a:p>
          <a:p>
            <a:r>
              <a:rPr lang="en-US" sz="2000" dirty="0">
                <a:latin typeface="Aptos"/>
                <a:ea typeface="+mn-lt"/>
                <a:cs typeface="+mn-lt"/>
              </a:rPr>
              <a:t>Port automation and smart port technologies offer significant benefits in reducing human error by streamlining operations and enhancing accuracy. Automated systems minimize reliance on manual tasks, which are often prone to mistakes, leading to improved cargo handling, tracking, and processing efficiency. Additionally, real-time data analytics and predictive algorithms enable better decision-making, ultimately increasing safety and operational reliability within the port environment.</a:t>
            </a:r>
            <a:endParaRPr lang="en-US" sz="2000" dirty="0">
              <a:latin typeface="Aptos"/>
            </a:endParaRPr>
          </a:p>
        </p:txBody>
      </p:sp>
      <p:sp>
        <p:nvSpPr>
          <p:cNvPr id="36" name="TextBox 35">
            <a:extLst>
              <a:ext uri="{FF2B5EF4-FFF2-40B4-BE49-F238E27FC236}">
                <a16:creationId xmlns:a16="http://schemas.microsoft.com/office/drawing/2014/main" id="{A60B4FFA-9C82-8D39-50DF-CC43B9D8B6F3}"/>
              </a:ext>
            </a:extLst>
          </p:cNvPr>
          <p:cNvSpPr txBox="1"/>
          <p:nvPr/>
        </p:nvSpPr>
        <p:spPr>
          <a:xfrm>
            <a:off x="11591604" y="12549516"/>
            <a:ext cx="4652720" cy="2862322"/>
          </a:xfrm>
          <a:prstGeom prst="rect">
            <a:avLst/>
          </a:prstGeom>
          <a:noFill/>
        </p:spPr>
        <p:txBody>
          <a:bodyPr wrap="square" lIns="91440" tIns="45720" rIns="91440" bIns="45720" rtlCol="0" anchor="t">
            <a:spAutoFit/>
          </a:bodyPr>
          <a:lstStyle/>
          <a:p>
            <a:r>
              <a:rPr lang="en-US" sz="2000" b="1"/>
              <a:t>Automated Guided Vehicles:</a:t>
            </a:r>
          </a:p>
          <a:p>
            <a:r>
              <a:rPr lang="en-US" sz="2000">
                <a:latin typeface="Aptos"/>
                <a:ea typeface="+mn-lt"/>
                <a:cs typeface="+mn-lt"/>
              </a:rPr>
              <a:t>Self-operating vehicles used in container terminals to transport containers from quay cranes to storage areas, improving efficiency and safety by following pre-programmed routes. These vehicles work seamlessly with other automated equipment to streamline container handling and reduce labor costs.</a:t>
            </a:r>
            <a:endParaRPr lang="en-US" sz="2000">
              <a:latin typeface="Aptos"/>
            </a:endParaRPr>
          </a:p>
        </p:txBody>
      </p:sp>
      <p:grpSp>
        <p:nvGrpSpPr>
          <p:cNvPr id="40" name="Group 39">
            <a:extLst>
              <a:ext uri="{FF2B5EF4-FFF2-40B4-BE49-F238E27FC236}">
                <a16:creationId xmlns:a16="http://schemas.microsoft.com/office/drawing/2014/main" id="{9D4ACD08-F656-0F46-92C0-106305423625}"/>
              </a:ext>
            </a:extLst>
          </p:cNvPr>
          <p:cNvGrpSpPr/>
          <p:nvPr/>
        </p:nvGrpSpPr>
        <p:grpSpPr>
          <a:xfrm>
            <a:off x="16095540" y="4836454"/>
            <a:ext cx="4558748" cy="2943078"/>
            <a:chOff x="18380141" y="9817789"/>
            <a:chExt cx="4573891" cy="3174699"/>
          </a:xfrm>
          <a:effectLst>
            <a:outerShdw blurRad="50800" dist="38100" dir="8100000" algn="tr" rotWithShape="0">
              <a:prstClr val="black">
                <a:alpha val="40000"/>
              </a:prstClr>
            </a:outerShdw>
          </a:effectLst>
        </p:grpSpPr>
        <p:sp>
          <p:nvSpPr>
            <p:cNvPr id="38" name="Rectangle 37">
              <a:extLst>
                <a:ext uri="{FF2B5EF4-FFF2-40B4-BE49-F238E27FC236}">
                  <a16:creationId xmlns:a16="http://schemas.microsoft.com/office/drawing/2014/main" id="{D49DD4BA-ACEF-0A87-9EA9-2AE0286BC3E9}"/>
                </a:ext>
              </a:extLst>
            </p:cNvPr>
            <p:cNvSpPr/>
            <p:nvPr/>
          </p:nvSpPr>
          <p:spPr>
            <a:xfrm>
              <a:off x="18382393" y="10549718"/>
              <a:ext cx="4571639" cy="2442770"/>
            </a:xfrm>
            <a:prstGeom prst="rect">
              <a:avLst/>
            </a:prstGeom>
            <a:solidFill>
              <a:srgbClr val="28DF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dirty="0">
                  <a:solidFill>
                    <a:schemeClr val="tx1"/>
                  </a:solidFill>
                  <a:latin typeface="Aptos" panose="020B0004020202020204" pitchFamily="34" charset="0"/>
                </a:rPr>
                <a:t>Photograph 2: Automated Straddle Carrier in the Port of Los Angeles (TraPac)</a:t>
              </a:r>
            </a:p>
          </p:txBody>
        </p:sp>
        <p:pic>
          <p:nvPicPr>
            <p:cNvPr id="39" name="Picture 38">
              <a:extLst>
                <a:ext uri="{FF2B5EF4-FFF2-40B4-BE49-F238E27FC236}">
                  <a16:creationId xmlns:a16="http://schemas.microsoft.com/office/drawing/2014/main" id="{6A4E29BF-E93C-B4D7-58D2-C00796B83D90}"/>
                </a:ext>
              </a:extLst>
            </p:cNvPr>
            <p:cNvPicPr>
              <a:picLocks noChangeAspect="1"/>
            </p:cNvPicPr>
            <p:nvPr/>
          </p:nvPicPr>
          <p:blipFill>
            <a:blip r:embed="rId13"/>
            <a:srcRect t="18699"/>
            <a:stretch/>
          </p:blipFill>
          <p:spPr>
            <a:xfrm>
              <a:off x="18380141" y="9817789"/>
              <a:ext cx="4571639" cy="2476290"/>
            </a:xfrm>
            <a:prstGeom prst="rect">
              <a:avLst/>
            </a:prstGeom>
          </p:spPr>
        </p:pic>
      </p:grpSp>
      <p:sp>
        <p:nvSpPr>
          <p:cNvPr id="41" name="TextBox 40">
            <a:extLst>
              <a:ext uri="{FF2B5EF4-FFF2-40B4-BE49-F238E27FC236}">
                <a16:creationId xmlns:a16="http://schemas.microsoft.com/office/drawing/2014/main" id="{D354B128-C293-505A-422C-C735BCF95A04}"/>
              </a:ext>
            </a:extLst>
          </p:cNvPr>
          <p:cNvSpPr txBox="1"/>
          <p:nvPr/>
        </p:nvSpPr>
        <p:spPr>
          <a:xfrm>
            <a:off x="16308539" y="8190159"/>
            <a:ext cx="4434926" cy="4093428"/>
          </a:xfrm>
          <a:prstGeom prst="rect">
            <a:avLst/>
          </a:prstGeom>
          <a:noFill/>
        </p:spPr>
        <p:txBody>
          <a:bodyPr wrap="square" lIns="91440" tIns="45720" rIns="91440" bIns="45720" rtlCol="0" anchor="t">
            <a:spAutoFit/>
          </a:bodyPr>
          <a:lstStyle/>
          <a:p>
            <a:r>
              <a:rPr lang="en-US" sz="2000" b="1"/>
              <a:t>IoT | Sensors &amp; Transponder Systems:</a:t>
            </a:r>
            <a:r>
              <a:rPr lang="en-US" sz="2000"/>
              <a:t> </a:t>
            </a:r>
            <a:r>
              <a:rPr lang="en-US" sz="2000">
                <a:latin typeface="Aptos"/>
              </a:rPr>
              <a:t>Sensors </a:t>
            </a:r>
            <a:r>
              <a:rPr lang="en-US" sz="2000">
                <a:latin typeface="Aptos"/>
                <a:ea typeface="+mn-lt"/>
                <a:cs typeface="+mn-lt"/>
              </a:rPr>
              <a:t>in ports that enable real-time tracking of containers, vehicles, and equipment, providing operators with precise location data. When paired with data analytics, these technologies optimize container movement and improve operational efficiency by reducing delays and human error. This integration enhances safety, streamlines decision-making, and lowers overall costs in port operations.</a:t>
            </a:r>
            <a:endParaRPr lang="en-US" sz="2000">
              <a:latin typeface="Aptos"/>
              <a:cs typeface="Calibri"/>
            </a:endParaRPr>
          </a:p>
        </p:txBody>
      </p:sp>
      <p:sp>
        <p:nvSpPr>
          <p:cNvPr id="42" name="TextBox 41">
            <a:extLst>
              <a:ext uri="{FF2B5EF4-FFF2-40B4-BE49-F238E27FC236}">
                <a16:creationId xmlns:a16="http://schemas.microsoft.com/office/drawing/2014/main" id="{422A82CB-193E-E03E-64EC-80743E6DE93D}"/>
              </a:ext>
            </a:extLst>
          </p:cNvPr>
          <p:cNvSpPr txBox="1"/>
          <p:nvPr/>
        </p:nvSpPr>
        <p:spPr>
          <a:xfrm>
            <a:off x="21131018" y="5175128"/>
            <a:ext cx="3572360" cy="2554545"/>
          </a:xfrm>
          <a:prstGeom prst="rect">
            <a:avLst/>
          </a:prstGeom>
          <a:noFill/>
        </p:spPr>
        <p:txBody>
          <a:bodyPr wrap="square" lIns="91440" tIns="45720" rIns="91440" bIns="45720" rtlCol="0" anchor="t">
            <a:spAutoFit/>
          </a:bodyPr>
          <a:lstStyle/>
          <a:p>
            <a:r>
              <a:rPr lang="en-US" sz="2000" b="1">
                <a:latin typeface="Aptos"/>
              </a:rPr>
              <a:t>Operational Efficiency</a:t>
            </a:r>
          </a:p>
          <a:p>
            <a:r>
              <a:rPr lang="en-US" sz="2000">
                <a:latin typeface="Aptos"/>
              </a:rPr>
              <a:t>Reduction of vessel dwell times and longer operational windows (24 hours, 7 days a week) allow for automation to maintain ports competitive. These measures also allow reductions in labor costs </a:t>
            </a:r>
            <a:endParaRPr lang="en-US" sz="2000">
              <a:latin typeface="Aptos"/>
              <a:cs typeface="Calibri"/>
            </a:endParaRPr>
          </a:p>
        </p:txBody>
      </p:sp>
      <p:grpSp>
        <p:nvGrpSpPr>
          <p:cNvPr id="50" name="Group 49">
            <a:extLst>
              <a:ext uri="{FF2B5EF4-FFF2-40B4-BE49-F238E27FC236}">
                <a16:creationId xmlns:a16="http://schemas.microsoft.com/office/drawing/2014/main" id="{23E2E722-7E7C-6428-FCC4-DDD878B3B65C}"/>
              </a:ext>
            </a:extLst>
          </p:cNvPr>
          <p:cNvGrpSpPr/>
          <p:nvPr/>
        </p:nvGrpSpPr>
        <p:grpSpPr>
          <a:xfrm>
            <a:off x="16242462" y="12458742"/>
            <a:ext cx="4399119" cy="2965822"/>
            <a:chOff x="22443705" y="8942514"/>
            <a:chExt cx="4556503" cy="3311961"/>
          </a:xfrm>
          <a:effectLst>
            <a:outerShdw blurRad="50800" dist="38100" dir="8100000" algn="tr" rotWithShape="0">
              <a:prstClr val="black">
                <a:alpha val="40000"/>
              </a:prstClr>
            </a:outerShdw>
          </a:effectLst>
        </p:grpSpPr>
        <p:sp>
          <p:nvSpPr>
            <p:cNvPr id="43" name="Rectangle 42">
              <a:extLst>
                <a:ext uri="{FF2B5EF4-FFF2-40B4-BE49-F238E27FC236}">
                  <a16:creationId xmlns:a16="http://schemas.microsoft.com/office/drawing/2014/main" id="{2088430B-3E5F-9AA3-0F19-3F01A0E9D57A}"/>
                </a:ext>
              </a:extLst>
            </p:cNvPr>
            <p:cNvSpPr/>
            <p:nvPr/>
          </p:nvSpPr>
          <p:spPr>
            <a:xfrm>
              <a:off x="22443705" y="9989926"/>
              <a:ext cx="4556503" cy="2264549"/>
            </a:xfrm>
            <a:prstGeom prst="rect">
              <a:avLst/>
            </a:prstGeom>
            <a:solidFill>
              <a:srgbClr val="28DF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dirty="0">
                  <a:solidFill>
                    <a:schemeClr val="tx1"/>
                  </a:solidFill>
                  <a:latin typeface="Aptos" panose="020B0004020202020204" pitchFamily="34" charset="0"/>
                </a:rPr>
                <a:t>Photograph 4: AGV found in the Port of Hamburg (Automated Guided Vehicles)</a:t>
              </a:r>
            </a:p>
          </p:txBody>
        </p:sp>
        <p:pic>
          <p:nvPicPr>
            <p:cNvPr id="49" name="Picture 48" descr="A blue truck with several blue containers&#10;&#10;Description automatically generated with medium confidence">
              <a:extLst>
                <a:ext uri="{FF2B5EF4-FFF2-40B4-BE49-F238E27FC236}">
                  <a16:creationId xmlns:a16="http://schemas.microsoft.com/office/drawing/2014/main" id="{3875D38E-0483-D5DC-F14D-F88091AD1A71}"/>
                </a:ext>
              </a:extLst>
            </p:cNvPr>
            <p:cNvPicPr>
              <a:picLocks noChangeAspect="1"/>
            </p:cNvPicPr>
            <p:nvPr/>
          </p:nvPicPr>
          <p:blipFill>
            <a:blip r:embed="rId14" cstate="print">
              <a:extLst>
                <a:ext uri="{28A0092B-C50C-407E-A947-70E740481C1C}">
                  <a14:useLocalDpi xmlns:a14="http://schemas.microsoft.com/office/drawing/2010/main" val="0"/>
                </a:ext>
              </a:extLst>
            </a:blip>
            <a:srcRect t="4317" b="7275"/>
            <a:stretch/>
          </p:blipFill>
          <p:spPr>
            <a:xfrm>
              <a:off x="22443705" y="8942514"/>
              <a:ext cx="4556503" cy="2685543"/>
            </a:xfrm>
            <a:prstGeom prst="rect">
              <a:avLst/>
            </a:prstGeom>
          </p:spPr>
        </p:pic>
      </p:grpSp>
      <p:sp>
        <p:nvSpPr>
          <p:cNvPr id="51" name="TextBox 50">
            <a:extLst>
              <a:ext uri="{FF2B5EF4-FFF2-40B4-BE49-F238E27FC236}">
                <a16:creationId xmlns:a16="http://schemas.microsoft.com/office/drawing/2014/main" id="{391D0D34-EC9E-6129-1D98-423332E1BF2F}"/>
              </a:ext>
            </a:extLst>
          </p:cNvPr>
          <p:cNvSpPr txBox="1"/>
          <p:nvPr/>
        </p:nvSpPr>
        <p:spPr>
          <a:xfrm>
            <a:off x="21127879" y="7762393"/>
            <a:ext cx="4106861" cy="3785652"/>
          </a:xfrm>
          <a:prstGeom prst="rect">
            <a:avLst/>
          </a:prstGeom>
          <a:noFill/>
        </p:spPr>
        <p:txBody>
          <a:bodyPr wrap="square" lIns="91440" tIns="45720" rIns="91440" bIns="45720" rtlCol="0" anchor="t">
            <a:spAutoFit/>
          </a:bodyPr>
          <a:lstStyle/>
          <a:p>
            <a:r>
              <a:rPr lang="en-US" sz="2000" b="1">
                <a:latin typeface="Aptos"/>
              </a:rPr>
              <a:t>Data Analytics</a:t>
            </a:r>
          </a:p>
          <a:p>
            <a:r>
              <a:rPr lang="en-US" sz="2000">
                <a:latin typeface="Aptos"/>
              </a:rPr>
              <a:t>Automation allows for efficient data collection allowing for predictive analysis. IoT-generated data allows for more efficient collection of port data such as ship and truck turnaround time. Data analytics has also allowed ports, such as the Port of Rotterdam, to collect information about the environment and disturbances. Better visibility also allows for better decision making </a:t>
            </a:r>
            <a:endParaRPr lang="en-US" sz="2000">
              <a:latin typeface="Aptos"/>
              <a:cs typeface="Calibri"/>
            </a:endParaRPr>
          </a:p>
        </p:txBody>
      </p:sp>
      <p:sp>
        <p:nvSpPr>
          <p:cNvPr id="55" name="TextBox 54">
            <a:extLst>
              <a:ext uri="{FF2B5EF4-FFF2-40B4-BE49-F238E27FC236}">
                <a16:creationId xmlns:a16="http://schemas.microsoft.com/office/drawing/2014/main" id="{1128DC5E-2754-10AB-B53F-90F7869FD364}"/>
              </a:ext>
            </a:extLst>
          </p:cNvPr>
          <p:cNvSpPr txBox="1"/>
          <p:nvPr/>
        </p:nvSpPr>
        <p:spPr>
          <a:xfrm>
            <a:off x="16277062" y="15795901"/>
            <a:ext cx="4784107" cy="5647700"/>
          </a:xfrm>
          <a:prstGeom prst="rect">
            <a:avLst/>
          </a:prstGeom>
          <a:noFill/>
        </p:spPr>
        <p:txBody>
          <a:bodyPr wrap="square" lIns="91440" tIns="45720" rIns="91440" bIns="45720" rtlCol="0" anchor="t">
            <a:spAutoFit/>
          </a:bodyPr>
          <a:lstStyle/>
          <a:p>
            <a:r>
              <a:rPr lang="en-US" sz="1900" b="1">
                <a:latin typeface="Aptos"/>
              </a:rPr>
              <a:t>High Cost of Initial Investment</a:t>
            </a:r>
          </a:p>
          <a:p>
            <a:r>
              <a:rPr lang="en-US" sz="1900">
                <a:latin typeface="Aptos"/>
                <a:ea typeface="+mn-lt"/>
                <a:cs typeface="+mn-lt"/>
              </a:rPr>
              <a:t>Port automation requires significant upfront investment in advanced technologies, equipment, and infrastructure upgrades, including automated cranes, self-driving vehicles, and digital systems. U.S. ports face challenges like strong labor union resistance, complex regulatory environments, and fragmented public-private ownership structures that complicate decision-making and funding. Integrating new technologies with existing systems and ensuring cybersecurity add further costs and complexity. Despite these hurdles, automation is critical for U.S. ports to remain competitive with more advanced global ports in China, Singapore, and Europe.</a:t>
            </a:r>
            <a:endParaRPr lang="en-US" sz="1900">
              <a:latin typeface="Aptos"/>
            </a:endParaRPr>
          </a:p>
          <a:p>
            <a:endParaRPr lang="en-US" sz="1900" b="1">
              <a:latin typeface="Aptos"/>
            </a:endParaRPr>
          </a:p>
        </p:txBody>
      </p:sp>
      <p:sp>
        <p:nvSpPr>
          <p:cNvPr id="56" name="TextBox 55">
            <a:extLst>
              <a:ext uri="{FF2B5EF4-FFF2-40B4-BE49-F238E27FC236}">
                <a16:creationId xmlns:a16="http://schemas.microsoft.com/office/drawing/2014/main" id="{B7819266-4C1F-4B60-FF24-7BB69C2CFAC0}"/>
              </a:ext>
            </a:extLst>
          </p:cNvPr>
          <p:cNvSpPr txBox="1"/>
          <p:nvPr/>
        </p:nvSpPr>
        <p:spPr>
          <a:xfrm>
            <a:off x="11608942" y="16555040"/>
            <a:ext cx="4631458" cy="4593565"/>
          </a:xfrm>
          <a:prstGeom prst="rect">
            <a:avLst/>
          </a:prstGeom>
          <a:noFill/>
        </p:spPr>
        <p:txBody>
          <a:bodyPr wrap="square" lIns="91440" tIns="45720" rIns="91440" bIns="45720" rtlCol="0" anchor="t">
            <a:spAutoFit/>
          </a:bodyPr>
          <a:lstStyle/>
          <a:p>
            <a:r>
              <a:rPr lang="en-US" sz="1950" b="1"/>
              <a:t>Unionization &amp; Regulation</a:t>
            </a:r>
            <a:endParaRPr lang="en-US" sz="1950">
              <a:cs typeface="Calibri"/>
            </a:endParaRPr>
          </a:p>
          <a:p>
            <a:r>
              <a:rPr lang="en-US" sz="1950">
                <a:latin typeface="Aptos"/>
              </a:rPr>
              <a:t>There is contention against automation through port labor unionization. Dock workers face the flexibility of the industry and the peaks and troughs of flow at the ports. This has pushed port labor towards “high rates of unionization” and often strong resistance to changes in labor practices (</a:t>
            </a:r>
            <a:r>
              <a:rPr lang="en-US" sz="1950" err="1">
                <a:latin typeface="Aptos"/>
              </a:rPr>
              <a:t>Bottalico</a:t>
            </a:r>
            <a:r>
              <a:rPr lang="en-US" sz="1950">
                <a:latin typeface="Aptos"/>
              </a:rPr>
              <a:t> 2022, Pg. 32). Ports differ in their organization of labor and unions, leading to different needs faced by their labor force and, consequently, different responses to technological changes that may affect them (Pg. 35).</a:t>
            </a:r>
            <a:endParaRPr lang="en-US" sz="1950" b="1">
              <a:latin typeface="Aptos"/>
            </a:endParaRPr>
          </a:p>
          <a:p>
            <a:endParaRPr lang="en-US" sz="1950" b="1">
              <a:cs typeface="Calibri"/>
            </a:endParaRPr>
          </a:p>
        </p:txBody>
      </p:sp>
      <p:sp>
        <p:nvSpPr>
          <p:cNvPr id="48" name="Rectangle 47">
            <a:extLst>
              <a:ext uri="{FF2B5EF4-FFF2-40B4-BE49-F238E27FC236}">
                <a16:creationId xmlns:a16="http://schemas.microsoft.com/office/drawing/2014/main" id="{45A35A57-3352-FF2C-6374-3F28A1223CD7}"/>
              </a:ext>
            </a:extLst>
          </p:cNvPr>
          <p:cNvSpPr/>
          <p:nvPr/>
        </p:nvSpPr>
        <p:spPr>
          <a:xfrm>
            <a:off x="33347903" y="15709639"/>
            <a:ext cx="3224549" cy="5383500"/>
          </a:xfrm>
          <a:prstGeom prst="rect">
            <a:avLst/>
          </a:prstGeom>
          <a:solidFill>
            <a:schemeClr val="bg1"/>
          </a:solidFill>
          <a:ln w="63500">
            <a:solidFill>
              <a:srgbClr val="286E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006288C-4572-EA87-8081-261FCD8A8C81}"/>
              </a:ext>
            </a:extLst>
          </p:cNvPr>
          <p:cNvSpPr/>
          <p:nvPr/>
        </p:nvSpPr>
        <p:spPr>
          <a:xfrm>
            <a:off x="32770874" y="11384097"/>
            <a:ext cx="3156078" cy="866708"/>
          </a:xfrm>
          <a:prstGeom prst="rect">
            <a:avLst/>
          </a:prstGeom>
          <a:solidFill>
            <a:srgbClr val="29E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9E06D"/>
              </a:solidFill>
            </a:endParaRPr>
          </a:p>
        </p:txBody>
      </p:sp>
      <p:sp>
        <p:nvSpPr>
          <p:cNvPr id="8" name="TextBox 7">
            <a:extLst>
              <a:ext uri="{FF2B5EF4-FFF2-40B4-BE49-F238E27FC236}">
                <a16:creationId xmlns:a16="http://schemas.microsoft.com/office/drawing/2014/main" id="{36988899-4AC0-5CDC-0BFA-99D458998224}"/>
              </a:ext>
            </a:extLst>
          </p:cNvPr>
          <p:cNvSpPr txBox="1"/>
          <p:nvPr/>
        </p:nvSpPr>
        <p:spPr>
          <a:xfrm>
            <a:off x="32848780" y="11515092"/>
            <a:ext cx="1089301" cy="584775"/>
          </a:xfrm>
          <a:prstGeom prst="rect">
            <a:avLst/>
          </a:prstGeom>
          <a:noFill/>
        </p:spPr>
        <p:txBody>
          <a:bodyPr wrap="square" rtlCol="0">
            <a:spAutoFit/>
          </a:bodyPr>
          <a:lstStyle/>
          <a:p>
            <a:pPr algn="ctr"/>
            <a:r>
              <a:rPr lang="en-US" sz="3200" b="1">
                <a:solidFill>
                  <a:srgbClr val="286EF2"/>
                </a:solidFill>
                <a:latin typeface="Franklin Gothic Book" panose="020B0503020102020204" pitchFamily="34" charset="0"/>
              </a:rPr>
              <a:t>18%</a:t>
            </a:r>
          </a:p>
        </p:txBody>
      </p:sp>
      <p:sp>
        <p:nvSpPr>
          <p:cNvPr id="11" name="TextBox 10">
            <a:extLst>
              <a:ext uri="{FF2B5EF4-FFF2-40B4-BE49-F238E27FC236}">
                <a16:creationId xmlns:a16="http://schemas.microsoft.com/office/drawing/2014/main" id="{306208BF-99A9-2427-632E-5700944D8576}"/>
              </a:ext>
            </a:extLst>
          </p:cNvPr>
          <p:cNvSpPr txBox="1"/>
          <p:nvPr/>
        </p:nvSpPr>
        <p:spPr>
          <a:xfrm>
            <a:off x="21060912" y="16465926"/>
            <a:ext cx="12311755" cy="46501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ptos"/>
                <a:ea typeface="+mn-lt"/>
                <a:cs typeface="+mn-lt"/>
              </a:rPr>
              <a:t>The integration of automation and artificial intelligence (AI) in port infrastructure is revolutionizing global logistics, enabling unprecedented levels of efficiency, cost savings, and safety. European ports, such as Rotterdam and Hamburg, have taken the lead in this technological transformation, implementing advanced systems like automated cranes, self-driving vehicles, and AI-driven predictive maintenance. Some advantages observed after the application of port automation have been streamlined operations, reduced environmental impact, and enhanced cargo handling, and have helped these ports be at the forefront of logistics innovation. Similarly, ports in Asia, including those in Singapore and Shanghai, have embraced automation and AI technologies, adopting systems such as automated guided vehicles (AGVs) and AI-powered scheduling. These advancements have led to significant improvements in handling capacity and operational efficiency, allowing both European and Asian ports to meet the growing demands of global trade effectively. In contrast, U.S. ports have been slower to adopt full-scale automation, facing challenges such as complex regulatory environments, labor union opposition, and substantial investment requirements. While some U.S. ports, like Los Angeles and Long Beach, have made progress with automated gate systems and partial container handling automation, they still lag their European and Asian counterparts. This disparity in adoption rates underscores the need for a more collaborative approach in the United States, involving increased government support, comprehensive stakeholder engagement, and strategic investments in port infrastructure. To remain competitive in international trade, U.S. ports must overcome these challenges through cooperation between government entities, industry stakeholders, and labor unions.</a:t>
            </a:r>
            <a:endParaRPr lang="en-US">
              <a:latin typeface="Aptos"/>
              <a:cs typeface="Calibri"/>
            </a:endParaRPr>
          </a:p>
        </p:txBody>
      </p:sp>
      <p:sp>
        <p:nvSpPr>
          <p:cNvPr id="21" name="TextBox 20">
            <a:extLst>
              <a:ext uri="{FF2B5EF4-FFF2-40B4-BE49-F238E27FC236}">
                <a16:creationId xmlns:a16="http://schemas.microsoft.com/office/drawing/2014/main" id="{1EEC0AD8-0B4E-9B8F-B723-41EB4E5050EB}"/>
              </a:ext>
            </a:extLst>
          </p:cNvPr>
          <p:cNvSpPr txBox="1"/>
          <p:nvPr/>
        </p:nvSpPr>
        <p:spPr>
          <a:xfrm>
            <a:off x="33954407" y="11453537"/>
            <a:ext cx="1970366" cy="707886"/>
          </a:xfrm>
          <a:prstGeom prst="rect">
            <a:avLst/>
          </a:prstGeom>
          <a:noFill/>
        </p:spPr>
        <p:txBody>
          <a:bodyPr wrap="square" lIns="91440" tIns="45720" rIns="91440" bIns="45720" rtlCol="0" anchor="t">
            <a:spAutoFit/>
          </a:bodyPr>
          <a:lstStyle/>
          <a:p>
            <a:pPr algn="ctr"/>
            <a:r>
              <a:rPr lang="en-US" sz="2000" b="1">
                <a:solidFill>
                  <a:srgbClr val="286EF2"/>
                </a:solidFill>
                <a:latin typeface="Franklin Gothic Book"/>
              </a:rPr>
              <a:t>Faster ship turnaround time</a:t>
            </a:r>
          </a:p>
        </p:txBody>
      </p:sp>
      <p:grpSp>
        <p:nvGrpSpPr>
          <p:cNvPr id="58" name="Group 57">
            <a:extLst>
              <a:ext uri="{FF2B5EF4-FFF2-40B4-BE49-F238E27FC236}">
                <a16:creationId xmlns:a16="http://schemas.microsoft.com/office/drawing/2014/main" id="{92D97845-BE06-94A4-A665-C60ACC4E215E}"/>
              </a:ext>
            </a:extLst>
          </p:cNvPr>
          <p:cNvGrpSpPr/>
          <p:nvPr/>
        </p:nvGrpSpPr>
        <p:grpSpPr>
          <a:xfrm>
            <a:off x="26666679" y="11363404"/>
            <a:ext cx="5899677" cy="1770963"/>
            <a:chOff x="27622192" y="12214129"/>
            <a:chExt cx="6744008" cy="1279783"/>
          </a:xfrm>
        </p:grpSpPr>
        <p:sp>
          <p:nvSpPr>
            <p:cNvPr id="47" name="Rectangle 46">
              <a:extLst>
                <a:ext uri="{FF2B5EF4-FFF2-40B4-BE49-F238E27FC236}">
                  <a16:creationId xmlns:a16="http://schemas.microsoft.com/office/drawing/2014/main" id="{A7059CB5-EFA2-7C99-21C6-D24BCD329FAC}"/>
                </a:ext>
              </a:extLst>
            </p:cNvPr>
            <p:cNvSpPr/>
            <p:nvPr/>
          </p:nvSpPr>
          <p:spPr>
            <a:xfrm>
              <a:off x="27622192" y="12214129"/>
              <a:ext cx="6744008" cy="1279783"/>
            </a:xfrm>
            <a:prstGeom prst="rect">
              <a:avLst/>
            </a:prstGeom>
            <a:solidFill>
              <a:srgbClr val="286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86EF2"/>
                </a:solidFill>
              </a:endParaRPr>
            </a:p>
          </p:txBody>
        </p:sp>
        <p:sp>
          <p:nvSpPr>
            <p:cNvPr id="61" name="TextBox 60">
              <a:extLst>
                <a:ext uri="{FF2B5EF4-FFF2-40B4-BE49-F238E27FC236}">
                  <a16:creationId xmlns:a16="http://schemas.microsoft.com/office/drawing/2014/main" id="{CD386FF6-A3A7-FD3F-83D5-42944CF72A65}"/>
                </a:ext>
              </a:extLst>
            </p:cNvPr>
            <p:cNvSpPr txBox="1"/>
            <p:nvPr/>
          </p:nvSpPr>
          <p:spPr>
            <a:xfrm>
              <a:off x="27773723" y="12313447"/>
              <a:ext cx="6440947" cy="1134312"/>
            </a:xfrm>
            <a:prstGeom prst="rect">
              <a:avLst/>
            </a:prstGeom>
            <a:noFill/>
          </p:spPr>
          <p:txBody>
            <a:bodyPr wrap="square" rtlCol="0">
              <a:spAutoFit/>
            </a:bodyPr>
            <a:lstStyle/>
            <a:p>
              <a:r>
                <a:rPr lang="en-US" sz="2400">
                  <a:solidFill>
                    <a:schemeClr val="bg1"/>
                  </a:solidFill>
                  <a:latin typeface="Aptos" panose="020B0004020202020204" pitchFamily="34" charset="0"/>
                </a:rPr>
                <a:t>Simulations have shown that adding automation to existing ports can reduce the ship turnaround time and TEU capacity by (Jobran &amp; Kara, 2022). </a:t>
              </a:r>
            </a:p>
          </p:txBody>
        </p:sp>
      </p:grpSp>
      <p:sp>
        <p:nvSpPr>
          <p:cNvPr id="1025" name="Rectangle 1024">
            <a:extLst>
              <a:ext uri="{FF2B5EF4-FFF2-40B4-BE49-F238E27FC236}">
                <a16:creationId xmlns:a16="http://schemas.microsoft.com/office/drawing/2014/main" id="{7B4BCD7F-4819-FFD5-A60B-AB816C5A1616}"/>
              </a:ext>
            </a:extLst>
          </p:cNvPr>
          <p:cNvSpPr/>
          <p:nvPr/>
        </p:nvSpPr>
        <p:spPr>
          <a:xfrm>
            <a:off x="32768694" y="12289825"/>
            <a:ext cx="3156078" cy="858029"/>
          </a:xfrm>
          <a:prstGeom prst="rect">
            <a:avLst/>
          </a:prstGeom>
          <a:solidFill>
            <a:srgbClr val="29E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9E06D"/>
              </a:solidFill>
            </a:endParaRPr>
          </a:p>
        </p:txBody>
      </p:sp>
      <p:sp>
        <p:nvSpPr>
          <p:cNvPr id="62" name="TextBox 61">
            <a:extLst>
              <a:ext uri="{FF2B5EF4-FFF2-40B4-BE49-F238E27FC236}">
                <a16:creationId xmlns:a16="http://schemas.microsoft.com/office/drawing/2014/main" id="{60DD19EB-05AF-FF54-8D1F-2092BF7AB4F4}"/>
              </a:ext>
            </a:extLst>
          </p:cNvPr>
          <p:cNvSpPr txBox="1"/>
          <p:nvPr/>
        </p:nvSpPr>
        <p:spPr>
          <a:xfrm>
            <a:off x="32838652" y="12451844"/>
            <a:ext cx="1089301" cy="584775"/>
          </a:xfrm>
          <a:prstGeom prst="rect">
            <a:avLst/>
          </a:prstGeom>
          <a:noFill/>
        </p:spPr>
        <p:txBody>
          <a:bodyPr wrap="square" rtlCol="0">
            <a:spAutoFit/>
          </a:bodyPr>
          <a:lstStyle/>
          <a:p>
            <a:pPr algn="ctr"/>
            <a:r>
              <a:rPr lang="en-US" sz="3200" b="1">
                <a:solidFill>
                  <a:srgbClr val="286EF2"/>
                </a:solidFill>
                <a:latin typeface="Franklin Gothic Book" panose="020B0503020102020204" pitchFamily="34" charset="0"/>
              </a:rPr>
              <a:t>27%</a:t>
            </a:r>
          </a:p>
        </p:txBody>
      </p:sp>
      <p:sp>
        <p:nvSpPr>
          <p:cNvPr id="59" name="TextBox 58">
            <a:extLst>
              <a:ext uri="{FF2B5EF4-FFF2-40B4-BE49-F238E27FC236}">
                <a16:creationId xmlns:a16="http://schemas.microsoft.com/office/drawing/2014/main" id="{8B409B1E-8EE5-F825-5898-D8458FC4057F}"/>
              </a:ext>
            </a:extLst>
          </p:cNvPr>
          <p:cNvSpPr txBox="1"/>
          <p:nvPr/>
        </p:nvSpPr>
        <p:spPr>
          <a:xfrm>
            <a:off x="33859346" y="12384094"/>
            <a:ext cx="2066406" cy="707886"/>
          </a:xfrm>
          <a:prstGeom prst="rect">
            <a:avLst/>
          </a:prstGeom>
          <a:noFill/>
        </p:spPr>
        <p:txBody>
          <a:bodyPr wrap="square" rtlCol="0">
            <a:spAutoFit/>
          </a:bodyPr>
          <a:lstStyle/>
          <a:p>
            <a:pPr algn="ctr"/>
            <a:r>
              <a:rPr lang="en-US" sz="2000" b="1">
                <a:solidFill>
                  <a:srgbClr val="286EF2"/>
                </a:solidFill>
                <a:latin typeface="Franklin Gothic Book" panose="020B0503020102020204" pitchFamily="34" charset="0"/>
              </a:rPr>
              <a:t>Increment in port storage capacity</a:t>
            </a:r>
          </a:p>
        </p:txBody>
      </p:sp>
      <p:grpSp>
        <p:nvGrpSpPr>
          <p:cNvPr id="1028" name="Group 1027">
            <a:extLst>
              <a:ext uri="{FF2B5EF4-FFF2-40B4-BE49-F238E27FC236}">
                <a16:creationId xmlns:a16="http://schemas.microsoft.com/office/drawing/2014/main" id="{A00FD8A5-296D-584F-CA8E-C86E26417234}"/>
              </a:ext>
            </a:extLst>
          </p:cNvPr>
          <p:cNvGrpSpPr/>
          <p:nvPr/>
        </p:nvGrpSpPr>
        <p:grpSpPr>
          <a:xfrm>
            <a:off x="26666679" y="13448679"/>
            <a:ext cx="5899677" cy="1770963"/>
            <a:chOff x="27622192" y="12214129"/>
            <a:chExt cx="6744008" cy="1279783"/>
          </a:xfrm>
        </p:grpSpPr>
        <p:sp>
          <p:nvSpPr>
            <p:cNvPr id="1029" name="Rectangle 1028">
              <a:extLst>
                <a:ext uri="{FF2B5EF4-FFF2-40B4-BE49-F238E27FC236}">
                  <a16:creationId xmlns:a16="http://schemas.microsoft.com/office/drawing/2014/main" id="{37AA3D8C-8166-72FA-6AB5-B42B351557E8}"/>
                </a:ext>
              </a:extLst>
            </p:cNvPr>
            <p:cNvSpPr/>
            <p:nvPr/>
          </p:nvSpPr>
          <p:spPr>
            <a:xfrm>
              <a:off x="27622192" y="12214129"/>
              <a:ext cx="6744008" cy="1279783"/>
            </a:xfrm>
            <a:prstGeom prst="rect">
              <a:avLst/>
            </a:prstGeom>
            <a:solidFill>
              <a:srgbClr val="286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86EF2"/>
                </a:solidFill>
              </a:endParaRPr>
            </a:p>
          </p:txBody>
        </p:sp>
        <p:sp>
          <p:nvSpPr>
            <p:cNvPr id="1030" name="TextBox 1029">
              <a:extLst>
                <a:ext uri="{FF2B5EF4-FFF2-40B4-BE49-F238E27FC236}">
                  <a16:creationId xmlns:a16="http://schemas.microsoft.com/office/drawing/2014/main" id="{F2A33A9E-D396-42BE-5755-193FDA5F42C1}"/>
                </a:ext>
              </a:extLst>
            </p:cNvPr>
            <p:cNvSpPr txBox="1"/>
            <p:nvPr/>
          </p:nvSpPr>
          <p:spPr>
            <a:xfrm>
              <a:off x="27773723" y="12313447"/>
              <a:ext cx="6440947" cy="1134312"/>
            </a:xfrm>
            <a:prstGeom prst="rect">
              <a:avLst/>
            </a:prstGeom>
            <a:noFill/>
          </p:spPr>
          <p:txBody>
            <a:bodyPr wrap="square" rtlCol="0">
              <a:spAutoFit/>
            </a:bodyPr>
            <a:lstStyle/>
            <a:p>
              <a:r>
                <a:rPr lang="en-US" sz="2400">
                  <a:solidFill>
                    <a:schemeClr val="bg1"/>
                  </a:solidFill>
                  <a:latin typeface="Aptos" panose="020B0004020202020204" pitchFamily="34" charset="0"/>
                </a:rPr>
                <a:t>Greater productivity was achieved using automated straddle carriers (ASCs) in simulation utilizing a systematic model (Tsaples et al, 2021).</a:t>
              </a:r>
            </a:p>
          </p:txBody>
        </p:sp>
      </p:grpSp>
      <p:sp>
        <p:nvSpPr>
          <p:cNvPr id="1032" name="Rectangle 1031">
            <a:extLst>
              <a:ext uri="{FF2B5EF4-FFF2-40B4-BE49-F238E27FC236}">
                <a16:creationId xmlns:a16="http://schemas.microsoft.com/office/drawing/2014/main" id="{CFEDA40E-ACE0-95BE-F9BB-DCAF07B1E4ED}"/>
              </a:ext>
            </a:extLst>
          </p:cNvPr>
          <p:cNvSpPr/>
          <p:nvPr/>
        </p:nvSpPr>
        <p:spPr>
          <a:xfrm>
            <a:off x="32774715" y="13448679"/>
            <a:ext cx="3156078" cy="1770963"/>
          </a:xfrm>
          <a:prstGeom prst="rect">
            <a:avLst/>
          </a:prstGeom>
          <a:solidFill>
            <a:srgbClr val="29E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9E06D"/>
              </a:solidFill>
            </a:endParaRPr>
          </a:p>
        </p:txBody>
      </p:sp>
      <p:sp>
        <p:nvSpPr>
          <p:cNvPr id="1033" name="TextBox 1032">
            <a:extLst>
              <a:ext uri="{FF2B5EF4-FFF2-40B4-BE49-F238E27FC236}">
                <a16:creationId xmlns:a16="http://schemas.microsoft.com/office/drawing/2014/main" id="{E653CF5F-2568-68DB-51F1-28CD2A71A34C}"/>
              </a:ext>
            </a:extLst>
          </p:cNvPr>
          <p:cNvSpPr txBox="1"/>
          <p:nvPr/>
        </p:nvSpPr>
        <p:spPr>
          <a:xfrm>
            <a:off x="32776950" y="13505194"/>
            <a:ext cx="3147822" cy="1631216"/>
          </a:xfrm>
          <a:prstGeom prst="rect">
            <a:avLst/>
          </a:prstGeom>
          <a:noFill/>
        </p:spPr>
        <p:txBody>
          <a:bodyPr wrap="square" rtlCol="0">
            <a:spAutoFit/>
          </a:bodyPr>
          <a:lstStyle/>
          <a:p>
            <a:r>
              <a:rPr lang="en-US" sz="2000" b="1">
                <a:solidFill>
                  <a:srgbClr val="286EF2"/>
                </a:solidFill>
                <a:latin typeface="Franklin Gothic Book" panose="020B0503020102020204" pitchFamily="34" charset="0"/>
              </a:rPr>
              <a:t>Greater berth productivity [TEUs/meter/timestep] found when implementing ASCs as opposed to manned vehicles</a:t>
            </a:r>
          </a:p>
        </p:txBody>
      </p:sp>
      <mc:AlternateContent xmlns:mc="http://schemas.openxmlformats.org/markup-compatibility/2006" xmlns:cx1="http://schemas.microsoft.com/office/drawing/2015/9/8/chartex">
        <mc:Choice Requires="cx1">
          <p:graphicFrame>
            <p:nvGraphicFramePr>
              <p:cNvPr id="60" name="Chart 59">
                <a:extLst>
                  <a:ext uri="{FF2B5EF4-FFF2-40B4-BE49-F238E27FC236}">
                    <a16:creationId xmlns:a16="http://schemas.microsoft.com/office/drawing/2014/main" id="{33C149FD-3266-1854-B813-897B5680E636}"/>
                  </a:ext>
                </a:extLst>
              </p:cNvPr>
              <p:cNvGraphicFramePr/>
              <p:nvPr>
                <p:extLst>
                  <p:ext uri="{D42A27DB-BD31-4B8C-83A1-F6EECF244321}">
                    <p14:modId xmlns:p14="http://schemas.microsoft.com/office/powerpoint/2010/main" val="2776722148"/>
                  </p:ext>
                </p:extLst>
              </p:nvPr>
            </p:nvGraphicFramePr>
            <p:xfrm>
              <a:off x="25247783" y="4631594"/>
              <a:ext cx="11130382" cy="6475296"/>
            </p:xfrm>
            <a:graphic>
              <a:graphicData uri="http://schemas.microsoft.com/office/drawing/2014/chartex">
                <cx:chart xmlns:cx="http://schemas.microsoft.com/office/drawing/2014/chartex" xmlns:r="http://schemas.openxmlformats.org/officeDocument/2006/relationships" r:id="rId15"/>
              </a:graphicData>
            </a:graphic>
          </p:graphicFrame>
        </mc:Choice>
        <mc:Fallback xmlns="">
          <p:pic>
            <p:nvPicPr>
              <p:cNvPr id="60" name="Chart 59">
                <a:extLst>
                  <a:ext uri="{FF2B5EF4-FFF2-40B4-BE49-F238E27FC236}">
                    <a16:creationId xmlns:a16="http://schemas.microsoft.com/office/drawing/2014/main" id="{33C149FD-3266-1854-B813-897B5680E636}"/>
                  </a:ext>
                </a:extLst>
              </p:cNvPr>
              <p:cNvPicPr>
                <a:picLocks noGrp="1" noRot="1" noChangeAspect="1" noMove="1" noResize="1" noEditPoints="1" noAdjustHandles="1" noChangeArrowheads="1" noChangeShapeType="1"/>
              </p:cNvPicPr>
              <p:nvPr/>
            </p:nvPicPr>
            <p:blipFill>
              <a:blip r:embed="rId17"/>
              <a:stretch>
                <a:fillRect/>
              </a:stretch>
            </p:blipFill>
            <p:spPr>
              <a:xfrm>
                <a:off x="25247783" y="4631594"/>
                <a:ext cx="11130382" cy="6475296"/>
              </a:xfrm>
              <a:prstGeom prst="rect">
                <a:avLst/>
              </a:prstGeom>
            </p:spPr>
          </p:pic>
        </mc:Fallback>
      </mc:AlternateContent>
      <p:pic>
        <p:nvPicPr>
          <p:cNvPr id="1031" name="Picture 1030" descr="5 References That Will Help You Land ...">
            <a:extLst>
              <a:ext uri="{FF2B5EF4-FFF2-40B4-BE49-F238E27FC236}">
                <a16:creationId xmlns:a16="http://schemas.microsoft.com/office/drawing/2014/main" id="{013C9C73-FFB4-D782-C39D-FDD87FAE84DD}"/>
              </a:ext>
            </a:extLst>
          </p:cNvPr>
          <p:cNvPicPr>
            <a:picLocks noChangeAspect="1"/>
          </p:cNvPicPr>
          <p:nvPr/>
        </p:nvPicPr>
        <p:blipFill>
          <a:blip r:embed="rId18"/>
          <a:stretch>
            <a:fillRect/>
          </a:stretch>
        </p:blipFill>
        <p:spPr>
          <a:xfrm>
            <a:off x="33511490" y="19103340"/>
            <a:ext cx="2773680" cy="1714500"/>
          </a:xfrm>
          <a:prstGeom prst="rect">
            <a:avLst/>
          </a:prstGeom>
        </p:spPr>
      </p:pic>
      <p:pic>
        <p:nvPicPr>
          <p:cNvPr id="52" name="Picture 51" descr="A qr code with blue and green squares&#10;&#10;Description automatically generated">
            <a:extLst>
              <a:ext uri="{FF2B5EF4-FFF2-40B4-BE49-F238E27FC236}">
                <a16:creationId xmlns:a16="http://schemas.microsoft.com/office/drawing/2014/main" id="{A2538CFB-3023-A247-8F0D-5A2DE5DB6615}"/>
              </a:ext>
            </a:extLst>
          </p:cNvPr>
          <p:cNvPicPr>
            <a:picLocks noChangeAspect="1"/>
          </p:cNvPicPr>
          <p:nvPr/>
        </p:nvPicPr>
        <p:blipFill>
          <a:blip r:embed="rId19"/>
          <a:stretch>
            <a:fillRect/>
          </a:stretch>
        </p:blipFill>
        <p:spPr>
          <a:xfrm>
            <a:off x="33537171" y="16617127"/>
            <a:ext cx="2796957" cy="2229699"/>
          </a:xfrm>
          <a:prstGeom prst="rect">
            <a:avLst/>
          </a:prstGeom>
          <a:solidFill>
            <a:srgbClr val="FFFFFF">
              <a:shade val="85000"/>
            </a:srgbClr>
          </a:solidFill>
          <a:ln w="88900" cap="sq">
            <a:solidFill>
              <a:srgbClr val="286EF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37" name="Group 1036">
            <a:extLst>
              <a:ext uri="{FF2B5EF4-FFF2-40B4-BE49-F238E27FC236}">
                <a16:creationId xmlns:a16="http://schemas.microsoft.com/office/drawing/2014/main" id="{5412A3F7-60A1-B0F0-DBAD-DAFE653E3547}"/>
              </a:ext>
            </a:extLst>
          </p:cNvPr>
          <p:cNvGrpSpPr/>
          <p:nvPr/>
        </p:nvGrpSpPr>
        <p:grpSpPr>
          <a:xfrm>
            <a:off x="11608942" y="15860731"/>
            <a:ext cx="2807176" cy="555192"/>
            <a:chOff x="16139454" y="15664589"/>
            <a:chExt cx="4107463" cy="1090133"/>
          </a:xfrm>
        </p:grpSpPr>
        <p:pic>
          <p:nvPicPr>
            <p:cNvPr id="1038" name="Graphic 1037">
              <a:extLst>
                <a:ext uri="{FF2B5EF4-FFF2-40B4-BE49-F238E27FC236}">
                  <a16:creationId xmlns:a16="http://schemas.microsoft.com/office/drawing/2014/main" id="{44E930FF-FD83-1D6D-4DDE-4A0341BE93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139454" y="15664589"/>
              <a:ext cx="4107463" cy="1090133"/>
            </a:xfrm>
            <a:prstGeom prst="rect">
              <a:avLst/>
            </a:prstGeom>
            <a:effectLst>
              <a:outerShdw blurRad="50800" dist="38100" dir="8100000" algn="tr" rotWithShape="0">
                <a:prstClr val="black">
                  <a:alpha val="40000"/>
                </a:prstClr>
              </a:outerShdw>
            </a:effectLst>
          </p:spPr>
        </p:pic>
        <p:sp>
          <p:nvSpPr>
            <p:cNvPr id="1039" name="TextBox 1038">
              <a:extLst>
                <a:ext uri="{FF2B5EF4-FFF2-40B4-BE49-F238E27FC236}">
                  <a16:creationId xmlns:a16="http://schemas.microsoft.com/office/drawing/2014/main" id="{0F5DBEC6-A1D1-4EA3-1874-7D18F84C704B}"/>
                </a:ext>
              </a:extLst>
            </p:cNvPr>
            <p:cNvSpPr txBox="1"/>
            <p:nvPr/>
          </p:nvSpPr>
          <p:spPr>
            <a:xfrm>
              <a:off x="16363637" y="15723681"/>
              <a:ext cx="3726982" cy="1027355"/>
            </a:xfrm>
            <a:prstGeom prst="rect">
              <a:avLst/>
            </a:prstGeom>
            <a:noFill/>
          </p:spPr>
          <p:txBody>
            <a:bodyPr wrap="square" lIns="91440" tIns="45720" rIns="91440" bIns="45720" rtlCol="0" anchor="t">
              <a:spAutoFit/>
            </a:bodyPr>
            <a:lstStyle/>
            <a:p>
              <a:pPr algn="ctr"/>
              <a:r>
                <a:rPr lang="en-US" sz="2800" b="1">
                  <a:solidFill>
                    <a:schemeClr val="bg1"/>
                  </a:solidFill>
                  <a:latin typeface="Franklin Gothic Book"/>
                  <a:cs typeface="Forte Forward"/>
                </a:rPr>
                <a:t>Challenges</a:t>
              </a:r>
              <a:endParaRPr lang="en-US" sz="2800" b="1">
                <a:solidFill>
                  <a:schemeClr val="bg1"/>
                </a:solidFill>
                <a:latin typeface="Franklin Gothic Book" panose="020B0503020102020204" pitchFamily="34" charset="0"/>
                <a:cs typeface="Forte Forward" panose="020F0502020204030204" pitchFamily="2" charset="0"/>
              </a:endParaRPr>
            </a:p>
          </p:txBody>
        </p:sp>
      </p:grpSp>
      <p:grpSp>
        <p:nvGrpSpPr>
          <p:cNvPr id="1041" name="Group 1040">
            <a:extLst>
              <a:ext uri="{FF2B5EF4-FFF2-40B4-BE49-F238E27FC236}">
                <a16:creationId xmlns:a16="http://schemas.microsoft.com/office/drawing/2014/main" id="{2CA2A326-EB94-8A62-B43A-E84EE2627AA9}"/>
              </a:ext>
            </a:extLst>
          </p:cNvPr>
          <p:cNvGrpSpPr/>
          <p:nvPr/>
        </p:nvGrpSpPr>
        <p:grpSpPr>
          <a:xfrm>
            <a:off x="21241603" y="4504097"/>
            <a:ext cx="2807176" cy="555192"/>
            <a:chOff x="16139454" y="15664589"/>
            <a:chExt cx="4107463" cy="1090133"/>
          </a:xfrm>
        </p:grpSpPr>
        <p:pic>
          <p:nvPicPr>
            <p:cNvPr id="1042" name="Graphic 1041">
              <a:extLst>
                <a:ext uri="{FF2B5EF4-FFF2-40B4-BE49-F238E27FC236}">
                  <a16:creationId xmlns:a16="http://schemas.microsoft.com/office/drawing/2014/main" id="{095B7F55-E236-B1C2-1B78-DD7F0B5AC7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139454" y="15664589"/>
              <a:ext cx="4107463" cy="1090133"/>
            </a:xfrm>
            <a:prstGeom prst="rect">
              <a:avLst/>
            </a:prstGeom>
            <a:effectLst>
              <a:outerShdw blurRad="50800" dist="38100" dir="8100000" algn="tr" rotWithShape="0">
                <a:prstClr val="black">
                  <a:alpha val="40000"/>
                </a:prstClr>
              </a:outerShdw>
            </a:effectLst>
          </p:spPr>
        </p:pic>
        <p:sp>
          <p:nvSpPr>
            <p:cNvPr id="1043" name="TextBox 1042">
              <a:extLst>
                <a:ext uri="{FF2B5EF4-FFF2-40B4-BE49-F238E27FC236}">
                  <a16:creationId xmlns:a16="http://schemas.microsoft.com/office/drawing/2014/main" id="{1298CE05-B593-72AF-B913-2E05057F7214}"/>
                </a:ext>
              </a:extLst>
            </p:cNvPr>
            <p:cNvSpPr txBox="1"/>
            <p:nvPr/>
          </p:nvSpPr>
          <p:spPr>
            <a:xfrm>
              <a:off x="16363637" y="15723681"/>
              <a:ext cx="3726982" cy="1027355"/>
            </a:xfrm>
            <a:prstGeom prst="rect">
              <a:avLst/>
            </a:prstGeom>
            <a:noFill/>
          </p:spPr>
          <p:txBody>
            <a:bodyPr wrap="square" lIns="91440" tIns="45720" rIns="91440" bIns="45720" rtlCol="0" anchor="t">
              <a:spAutoFit/>
            </a:bodyPr>
            <a:lstStyle/>
            <a:p>
              <a:pPr algn="ctr"/>
              <a:r>
                <a:rPr lang="en-US" sz="2800" b="1">
                  <a:solidFill>
                    <a:schemeClr val="bg1"/>
                  </a:solidFill>
                  <a:latin typeface="Franklin Gothic Book"/>
                  <a:cs typeface="Forte Forward"/>
                </a:rPr>
                <a:t>Benefits</a:t>
              </a:r>
              <a:endParaRPr lang="en-US" sz="2800" b="1">
                <a:solidFill>
                  <a:schemeClr val="bg1"/>
                </a:solidFill>
                <a:latin typeface="Franklin Gothic Book" panose="020B0503020102020204" pitchFamily="34" charset="0"/>
                <a:cs typeface="Forte Forward" panose="020F0502020204030204" pitchFamily="2" charset="0"/>
              </a:endParaRPr>
            </a:p>
          </p:txBody>
        </p:sp>
      </p:grpSp>
      <p:grpSp>
        <p:nvGrpSpPr>
          <p:cNvPr id="1044" name="Group 1043">
            <a:extLst>
              <a:ext uri="{FF2B5EF4-FFF2-40B4-BE49-F238E27FC236}">
                <a16:creationId xmlns:a16="http://schemas.microsoft.com/office/drawing/2014/main" id="{4BF95E69-257C-99AB-F5AE-8250FBD85C00}"/>
              </a:ext>
            </a:extLst>
          </p:cNvPr>
          <p:cNvGrpSpPr/>
          <p:nvPr/>
        </p:nvGrpSpPr>
        <p:grpSpPr>
          <a:xfrm>
            <a:off x="11608942" y="4602457"/>
            <a:ext cx="2807176" cy="555192"/>
            <a:chOff x="16139454" y="15664589"/>
            <a:chExt cx="4107463" cy="1090133"/>
          </a:xfrm>
        </p:grpSpPr>
        <p:pic>
          <p:nvPicPr>
            <p:cNvPr id="1045" name="Graphic 1044">
              <a:extLst>
                <a:ext uri="{FF2B5EF4-FFF2-40B4-BE49-F238E27FC236}">
                  <a16:creationId xmlns:a16="http://schemas.microsoft.com/office/drawing/2014/main" id="{42D0A437-F831-E0B2-CA2B-81D3265982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139454" y="15664589"/>
              <a:ext cx="4107463" cy="1090133"/>
            </a:xfrm>
            <a:prstGeom prst="rect">
              <a:avLst/>
            </a:prstGeom>
            <a:effectLst>
              <a:outerShdw blurRad="50800" dist="38100" dir="8100000" algn="tr" rotWithShape="0">
                <a:prstClr val="black">
                  <a:alpha val="40000"/>
                </a:prstClr>
              </a:outerShdw>
            </a:effectLst>
          </p:spPr>
        </p:pic>
        <p:sp>
          <p:nvSpPr>
            <p:cNvPr id="1046" name="TextBox 1045">
              <a:extLst>
                <a:ext uri="{FF2B5EF4-FFF2-40B4-BE49-F238E27FC236}">
                  <a16:creationId xmlns:a16="http://schemas.microsoft.com/office/drawing/2014/main" id="{EE5394BD-AC0B-1546-E477-114A5F22BFF3}"/>
                </a:ext>
              </a:extLst>
            </p:cNvPr>
            <p:cNvSpPr txBox="1"/>
            <p:nvPr/>
          </p:nvSpPr>
          <p:spPr>
            <a:xfrm>
              <a:off x="16363637" y="15723681"/>
              <a:ext cx="3726982" cy="1027355"/>
            </a:xfrm>
            <a:prstGeom prst="rect">
              <a:avLst/>
            </a:prstGeom>
            <a:noFill/>
          </p:spPr>
          <p:txBody>
            <a:bodyPr wrap="square" lIns="91440" tIns="45720" rIns="91440" bIns="45720" rtlCol="0" anchor="t">
              <a:spAutoFit/>
            </a:bodyPr>
            <a:lstStyle/>
            <a:p>
              <a:pPr algn="ctr"/>
              <a:r>
                <a:rPr lang="en-US" sz="2800" b="1">
                  <a:solidFill>
                    <a:schemeClr val="bg1"/>
                  </a:solidFill>
                  <a:latin typeface="Franklin Gothic Book" panose="020B0503020102020204" pitchFamily="34" charset="0"/>
                  <a:cs typeface="Forte Forward" panose="020F0502020204030204" pitchFamily="2" charset="0"/>
                </a:rPr>
                <a:t>Infrastructure</a:t>
              </a:r>
            </a:p>
          </p:txBody>
        </p:sp>
      </p:grpSp>
      <p:grpSp>
        <p:nvGrpSpPr>
          <p:cNvPr id="1047" name="Group 1046">
            <a:extLst>
              <a:ext uri="{FF2B5EF4-FFF2-40B4-BE49-F238E27FC236}">
                <a16:creationId xmlns:a16="http://schemas.microsoft.com/office/drawing/2014/main" id="{AF6AAD12-C6AA-79F7-566A-7200037F459F}"/>
              </a:ext>
            </a:extLst>
          </p:cNvPr>
          <p:cNvGrpSpPr/>
          <p:nvPr/>
        </p:nvGrpSpPr>
        <p:grpSpPr>
          <a:xfrm>
            <a:off x="25596053" y="95859"/>
            <a:ext cx="2807176" cy="555192"/>
            <a:chOff x="16139454" y="15664589"/>
            <a:chExt cx="4107463" cy="1090133"/>
          </a:xfrm>
        </p:grpSpPr>
        <p:pic>
          <p:nvPicPr>
            <p:cNvPr id="1048" name="Graphic 1047">
              <a:extLst>
                <a:ext uri="{FF2B5EF4-FFF2-40B4-BE49-F238E27FC236}">
                  <a16:creationId xmlns:a16="http://schemas.microsoft.com/office/drawing/2014/main" id="{77E60B7C-271F-5FD9-F6D0-6A70AC6A55A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139454" y="15664589"/>
              <a:ext cx="4107463" cy="1090133"/>
            </a:xfrm>
            <a:prstGeom prst="rect">
              <a:avLst/>
            </a:prstGeom>
            <a:effectLst>
              <a:outerShdw blurRad="50800" dist="38100" dir="8100000" algn="tr" rotWithShape="0">
                <a:prstClr val="black">
                  <a:alpha val="40000"/>
                </a:prstClr>
              </a:outerShdw>
            </a:effectLst>
          </p:spPr>
        </p:pic>
        <p:sp>
          <p:nvSpPr>
            <p:cNvPr id="1049" name="TextBox 1048">
              <a:extLst>
                <a:ext uri="{FF2B5EF4-FFF2-40B4-BE49-F238E27FC236}">
                  <a16:creationId xmlns:a16="http://schemas.microsoft.com/office/drawing/2014/main" id="{C7B6E49C-81C5-BA78-A77E-5EFAEA3E6C92}"/>
                </a:ext>
              </a:extLst>
            </p:cNvPr>
            <p:cNvSpPr txBox="1"/>
            <p:nvPr/>
          </p:nvSpPr>
          <p:spPr>
            <a:xfrm>
              <a:off x="16363637" y="15723681"/>
              <a:ext cx="3726982" cy="1027355"/>
            </a:xfrm>
            <a:prstGeom prst="rect">
              <a:avLst/>
            </a:prstGeom>
            <a:noFill/>
          </p:spPr>
          <p:txBody>
            <a:bodyPr wrap="square" lIns="91440" tIns="45720" rIns="91440" bIns="45720" rtlCol="0" anchor="t">
              <a:spAutoFit/>
            </a:bodyPr>
            <a:lstStyle/>
            <a:p>
              <a:pPr algn="ctr"/>
              <a:r>
                <a:rPr lang="en-US" sz="2800" b="1">
                  <a:solidFill>
                    <a:schemeClr val="bg1"/>
                  </a:solidFill>
                  <a:latin typeface="Franklin Gothic Book"/>
                  <a:cs typeface="Forte Forward"/>
                </a:rPr>
                <a:t>Methodology</a:t>
              </a:r>
              <a:endParaRPr lang="en-US" sz="2800" b="1">
                <a:solidFill>
                  <a:schemeClr val="bg1"/>
                </a:solidFill>
                <a:latin typeface="Franklin Gothic Book" panose="020B0503020102020204" pitchFamily="34" charset="0"/>
                <a:cs typeface="Forte Forward" panose="020F0502020204030204" pitchFamily="2" charset="0"/>
              </a:endParaRPr>
            </a:p>
          </p:txBody>
        </p:sp>
      </p:grpSp>
      <p:grpSp>
        <p:nvGrpSpPr>
          <p:cNvPr id="1050" name="Group 1049">
            <a:extLst>
              <a:ext uri="{FF2B5EF4-FFF2-40B4-BE49-F238E27FC236}">
                <a16:creationId xmlns:a16="http://schemas.microsoft.com/office/drawing/2014/main" id="{3B89CABC-806D-83D2-90BD-C53E140BEBF3}"/>
              </a:ext>
            </a:extLst>
          </p:cNvPr>
          <p:cNvGrpSpPr/>
          <p:nvPr/>
        </p:nvGrpSpPr>
        <p:grpSpPr>
          <a:xfrm>
            <a:off x="11577467" y="101929"/>
            <a:ext cx="2807176" cy="555192"/>
            <a:chOff x="16139454" y="15664589"/>
            <a:chExt cx="4107463" cy="1090133"/>
          </a:xfrm>
        </p:grpSpPr>
        <p:pic>
          <p:nvPicPr>
            <p:cNvPr id="1051" name="Graphic 1050">
              <a:extLst>
                <a:ext uri="{FF2B5EF4-FFF2-40B4-BE49-F238E27FC236}">
                  <a16:creationId xmlns:a16="http://schemas.microsoft.com/office/drawing/2014/main" id="{7AFFB3A2-7760-5C64-7862-1A1CBE74F50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139454" y="15664589"/>
              <a:ext cx="4107463" cy="1090133"/>
            </a:xfrm>
            <a:prstGeom prst="rect">
              <a:avLst/>
            </a:prstGeom>
            <a:effectLst>
              <a:outerShdw blurRad="50800" dist="38100" dir="8100000" algn="tr" rotWithShape="0">
                <a:prstClr val="black">
                  <a:alpha val="40000"/>
                </a:prstClr>
              </a:outerShdw>
            </a:effectLst>
          </p:spPr>
        </p:pic>
        <p:sp>
          <p:nvSpPr>
            <p:cNvPr id="1052" name="TextBox 1051">
              <a:extLst>
                <a:ext uri="{FF2B5EF4-FFF2-40B4-BE49-F238E27FC236}">
                  <a16:creationId xmlns:a16="http://schemas.microsoft.com/office/drawing/2014/main" id="{9720DCA8-2923-B4FA-CFC6-5411C57D102A}"/>
                </a:ext>
              </a:extLst>
            </p:cNvPr>
            <p:cNvSpPr txBox="1"/>
            <p:nvPr/>
          </p:nvSpPr>
          <p:spPr>
            <a:xfrm>
              <a:off x="16363637" y="15723681"/>
              <a:ext cx="3726982" cy="1027355"/>
            </a:xfrm>
            <a:prstGeom prst="rect">
              <a:avLst/>
            </a:prstGeom>
            <a:noFill/>
          </p:spPr>
          <p:txBody>
            <a:bodyPr wrap="square" lIns="91440" tIns="45720" rIns="91440" bIns="45720" rtlCol="0" anchor="t">
              <a:spAutoFit/>
            </a:bodyPr>
            <a:lstStyle/>
            <a:p>
              <a:pPr algn="ctr"/>
              <a:r>
                <a:rPr lang="en-US" sz="2800" b="1">
                  <a:solidFill>
                    <a:schemeClr val="bg1"/>
                  </a:solidFill>
                  <a:latin typeface="Franklin Gothic Book"/>
                  <a:cs typeface="Forte Forward"/>
                </a:rPr>
                <a:t>Introduction</a:t>
              </a:r>
              <a:endParaRPr lang="en-US" sz="2800" b="1">
                <a:solidFill>
                  <a:schemeClr val="bg1"/>
                </a:solidFill>
                <a:latin typeface="Franklin Gothic Book" panose="020B0503020102020204" pitchFamily="34" charset="0"/>
                <a:cs typeface="Forte Forward" panose="020F0502020204030204" pitchFamily="2" charset="0"/>
              </a:endParaRPr>
            </a:p>
          </p:txBody>
        </p:sp>
      </p:grpSp>
      <p:grpSp>
        <p:nvGrpSpPr>
          <p:cNvPr id="1053" name="Group 1052">
            <a:extLst>
              <a:ext uri="{FF2B5EF4-FFF2-40B4-BE49-F238E27FC236}">
                <a16:creationId xmlns:a16="http://schemas.microsoft.com/office/drawing/2014/main" id="{67399750-B524-7EE8-FACF-80A07A9B9E1F}"/>
              </a:ext>
            </a:extLst>
          </p:cNvPr>
          <p:cNvGrpSpPr/>
          <p:nvPr/>
        </p:nvGrpSpPr>
        <p:grpSpPr>
          <a:xfrm>
            <a:off x="33570989" y="15840233"/>
            <a:ext cx="2807176" cy="555192"/>
            <a:chOff x="16139454" y="15664589"/>
            <a:chExt cx="4107463" cy="1090133"/>
          </a:xfrm>
        </p:grpSpPr>
        <p:pic>
          <p:nvPicPr>
            <p:cNvPr id="1054" name="Graphic 1053">
              <a:extLst>
                <a:ext uri="{FF2B5EF4-FFF2-40B4-BE49-F238E27FC236}">
                  <a16:creationId xmlns:a16="http://schemas.microsoft.com/office/drawing/2014/main" id="{78269F40-A2BC-C46F-6BEA-501247196A3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139454" y="15664589"/>
              <a:ext cx="4107463" cy="1090133"/>
            </a:xfrm>
            <a:prstGeom prst="rect">
              <a:avLst/>
            </a:prstGeom>
            <a:effectLst>
              <a:outerShdw blurRad="50800" dist="38100" dir="8100000" algn="tr" rotWithShape="0">
                <a:prstClr val="black">
                  <a:alpha val="40000"/>
                </a:prstClr>
              </a:outerShdw>
            </a:effectLst>
          </p:spPr>
        </p:pic>
        <p:sp>
          <p:nvSpPr>
            <p:cNvPr id="1055" name="TextBox 1054">
              <a:extLst>
                <a:ext uri="{FF2B5EF4-FFF2-40B4-BE49-F238E27FC236}">
                  <a16:creationId xmlns:a16="http://schemas.microsoft.com/office/drawing/2014/main" id="{6EB58B34-562C-2855-F2EF-733A26824C68}"/>
                </a:ext>
              </a:extLst>
            </p:cNvPr>
            <p:cNvSpPr txBox="1"/>
            <p:nvPr/>
          </p:nvSpPr>
          <p:spPr>
            <a:xfrm>
              <a:off x="16363637" y="15723681"/>
              <a:ext cx="3726982" cy="1027355"/>
            </a:xfrm>
            <a:prstGeom prst="rect">
              <a:avLst/>
            </a:prstGeom>
            <a:noFill/>
          </p:spPr>
          <p:txBody>
            <a:bodyPr wrap="square" lIns="91440" tIns="45720" rIns="91440" bIns="45720" rtlCol="0" anchor="t">
              <a:spAutoFit/>
            </a:bodyPr>
            <a:lstStyle/>
            <a:p>
              <a:pPr algn="ctr"/>
              <a:r>
                <a:rPr lang="en-US" sz="2800" b="1">
                  <a:solidFill>
                    <a:schemeClr val="bg1"/>
                  </a:solidFill>
                  <a:latin typeface="Franklin Gothic Book"/>
                  <a:cs typeface="Forte Forward"/>
                </a:rPr>
                <a:t>References</a:t>
              </a:r>
              <a:endParaRPr lang="en-US" sz="2800" b="1">
                <a:solidFill>
                  <a:schemeClr val="bg1"/>
                </a:solidFill>
                <a:latin typeface="Franklin Gothic Book" panose="020B0503020102020204" pitchFamily="34" charset="0"/>
                <a:cs typeface="Forte Forward" panose="020F0502020204030204" pitchFamily="2" charset="0"/>
              </a:endParaRPr>
            </a:p>
          </p:txBody>
        </p:sp>
      </p:grpSp>
      <p:sp>
        <p:nvSpPr>
          <p:cNvPr id="14" name="Rectangle 13">
            <a:extLst>
              <a:ext uri="{FF2B5EF4-FFF2-40B4-BE49-F238E27FC236}">
                <a16:creationId xmlns:a16="http://schemas.microsoft.com/office/drawing/2014/main" id="{E6699910-19A9-8391-B4EB-C3878928C175}"/>
              </a:ext>
            </a:extLst>
          </p:cNvPr>
          <p:cNvSpPr/>
          <p:nvPr/>
        </p:nvSpPr>
        <p:spPr>
          <a:xfrm>
            <a:off x="17698554" y="2199842"/>
            <a:ext cx="7498080" cy="2130422"/>
          </a:xfrm>
          <a:prstGeom prst="rect">
            <a:avLst/>
          </a:prstGeom>
          <a:solidFill>
            <a:srgbClr val="28DF6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lstStyle/>
          <a:p>
            <a:pPr algn="ctr"/>
            <a:r>
              <a:rPr lang="en-US" dirty="0">
                <a:solidFill>
                  <a:schemeClr val="tx1"/>
                </a:solidFill>
                <a:latin typeface="Aptos"/>
              </a:rPr>
              <a:t>Photograph 1: Digital twin of the Port of Rotterdam </a:t>
            </a:r>
            <a:r>
              <a:rPr lang="en-US" dirty="0">
                <a:solidFill>
                  <a:schemeClr val="tx1"/>
                </a:solidFill>
                <a:latin typeface="Aptos"/>
                <a:ea typeface="+mn-lt"/>
                <a:cs typeface="+mn-lt"/>
              </a:rPr>
              <a:t>(</a:t>
            </a:r>
            <a:r>
              <a:rPr lang="en-US" i="1" dirty="0">
                <a:solidFill>
                  <a:schemeClr val="tx1"/>
                </a:solidFill>
                <a:latin typeface="Aptos"/>
                <a:ea typeface="+mn-lt"/>
                <a:cs typeface="+mn-lt"/>
              </a:rPr>
              <a:t>The inside story of autonomous ships at Europe's largest port</a:t>
            </a:r>
            <a:r>
              <a:rPr lang="en-US" dirty="0">
                <a:solidFill>
                  <a:schemeClr val="tx1"/>
                </a:solidFill>
                <a:latin typeface="Aptos"/>
                <a:ea typeface="+mn-lt"/>
                <a:cs typeface="+mn-lt"/>
              </a:rPr>
              <a:t>, 2024)</a:t>
            </a:r>
            <a:endParaRPr lang="en-US" dirty="0">
              <a:solidFill>
                <a:schemeClr val="tx1"/>
              </a:solidFill>
              <a:latin typeface="Aptos" panose="020B0004020202020204" pitchFamily="34" charset="0"/>
            </a:endParaRPr>
          </a:p>
        </p:txBody>
      </p:sp>
      <p:pic>
        <p:nvPicPr>
          <p:cNvPr id="9" name="Picture 8" descr="The Port of Rotterdam;s digital twin">
            <a:extLst>
              <a:ext uri="{FF2B5EF4-FFF2-40B4-BE49-F238E27FC236}">
                <a16:creationId xmlns:a16="http://schemas.microsoft.com/office/drawing/2014/main" id="{212E335D-8773-0024-46C4-08B71AC58AFC}"/>
              </a:ext>
              <a:ext uri="{C183D7F6-B498-43B3-948B-1728B52AA6E4}">
                <adec:decorative xmlns:adec="http://schemas.microsoft.com/office/drawing/2017/decorative" val="0"/>
              </a:ext>
            </a:extLst>
          </p:cNvPr>
          <p:cNvPicPr>
            <a:picLocks noChangeAspect="1"/>
          </p:cNvPicPr>
          <p:nvPr/>
        </p:nvPicPr>
        <p:blipFill>
          <a:blip r:embed="rId20"/>
          <a:stretch>
            <a:fillRect/>
          </a:stretch>
        </p:blipFill>
        <p:spPr>
          <a:xfrm>
            <a:off x="17702416" y="93823"/>
            <a:ext cx="7497393" cy="3615385"/>
          </a:xfrm>
          <a:prstGeom prst="rect">
            <a:avLst/>
          </a:prstGeom>
        </p:spPr>
      </p:pic>
      <p:pic>
        <p:nvPicPr>
          <p:cNvPr id="15" name="Picture 1">
            <a:extLst>
              <a:ext uri="{FF2B5EF4-FFF2-40B4-BE49-F238E27FC236}">
                <a16:creationId xmlns:a16="http://schemas.microsoft.com/office/drawing/2014/main" id="{FBDD768B-9363-53A1-ABC2-BB82D8F77F7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304878" y="766408"/>
            <a:ext cx="4935200" cy="30999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E6389C0-80D3-B2DD-793A-A396DB0F2407}"/>
              </a:ext>
            </a:extLst>
          </p:cNvPr>
          <p:cNvSpPr/>
          <p:nvPr/>
        </p:nvSpPr>
        <p:spPr>
          <a:xfrm>
            <a:off x="25281201" y="3742602"/>
            <a:ext cx="11253134" cy="644192"/>
          </a:xfrm>
          <a:prstGeom prst="rect">
            <a:avLst/>
          </a:prstGeom>
          <a:solidFill>
            <a:srgbClr val="28DF6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rtl="0"/>
            <a:r>
              <a:rPr lang="en-US" dirty="0">
                <a:solidFill>
                  <a:schemeClr val="tx1"/>
                </a:solidFill>
                <a:effectLst/>
                <a:latin typeface="Aptos" panose="020B0004020202020204" pitchFamily="34" charset="0"/>
              </a:rPr>
              <a:t>The research team faced several limitations such as limited time constraints, limited accessibility, and the inability to conduct interviews with a more robust number of industry advisors.</a:t>
            </a:r>
          </a:p>
          <a:p>
            <a:r>
              <a:rPr lang="en-US" dirty="0">
                <a:effectLst/>
                <a:latin typeface="-apple-system"/>
              </a:rPr>
              <a:t> </a:t>
            </a:r>
            <a:endParaRPr lang="en-US" dirty="0">
              <a:solidFill>
                <a:schemeClr val="tx1"/>
              </a:solidFill>
              <a:latin typeface="Aptos" panose="020B0004020202020204" pitchFamily="34" charset="0"/>
            </a:endParaRPr>
          </a:p>
        </p:txBody>
      </p:sp>
      <p:pic>
        <p:nvPicPr>
          <p:cNvPr id="27" name="Picture 26">
            <a:extLst>
              <a:ext uri="{FF2B5EF4-FFF2-40B4-BE49-F238E27FC236}">
                <a16:creationId xmlns:a16="http://schemas.microsoft.com/office/drawing/2014/main" id="{E7153484-E05B-41CA-8654-2139D6E6F419}"/>
              </a:ext>
            </a:extLst>
          </p:cNvPr>
          <p:cNvPicPr>
            <a:picLocks noChangeAspect="1"/>
          </p:cNvPicPr>
          <p:nvPr/>
        </p:nvPicPr>
        <p:blipFill>
          <a:blip r:embed="rId22"/>
          <a:stretch>
            <a:fillRect/>
          </a:stretch>
        </p:blipFill>
        <p:spPr>
          <a:xfrm>
            <a:off x="30226218" y="68153"/>
            <a:ext cx="6286823" cy="3581584"/>
          </a:xfrm>
          <a:prstGeom prst="rect">
            <a:avLst/>
          </a:prstGeom>
        </p:spPr>
      </p:pic>
    </p:spTree>
    <p:extLst>
      <p:ext uri="{BB962C8B-B14F-4D97-AF65-F5344CB8AC3E}">
        <p14:creationId xmlns:p14="http://schemas.microsoft.com/office/powerpoint/2010/main" val="229299777"/>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f7ad11f-a4b5-4228-9f5e-daf97db62071">
      <Terms xmlns="http://schemas.microsoft.com/office/infopath/2007/PartnerControls"/>
    </lcf76f155ced4ddcb4097134ff3c332f>
    <_ip_UnifiedCompliancePolicyUIAction xmlns="http://schemas.microsoft.com/sharepoint/v3" xsi:nil="true"/>
    <TaxCatchAll xmlns="5a446794-2c60-4720-af33-76b39e6145da" xsi:nil="true"/>
    <_ip_UnifiedCompliancePolicyProperties xmlns="http://schemas.microsoft.com/sharepoint/v3" xsi:nil="true"/>
    <Completed xmlns="ff7ad11f-a4b5-4228-9f5e-daf97db62071">true</Complet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D886C92E93064FB088D332F054502D" ma:contentTypeVersion="22" ma:contentTypeDescription="Create a new document." ma:contentTypeScope="" ma:versionID="380ebbb214d7b4ae7b8a2d9460b9fec1">
  <xsd:schema xmlns:xsd="http://www.w3.org/2001/XMLSchema" xmlns:xs="http://www.w3.org/2001/XMLSchema" xmlns:p="http://schemas.microsoft.com/office/2006/metadata/properties" xmlns:ns1="http://schemas.microsoft.com/sharepoint/v3" xmlns:ns2="5a446794-2c60-4720-af33-76b39e6145da" xmlns:ns3="ff7ad11f-a4b5-4228-9f5e-daf97db62071" targetNamespace="http://schemas.microsoft.com/office/2006/metadata/properties" ma:root="true" ma:fieldsID="e70c0df0225318eb7c39969997abebbf" ns1:_="" ns2:_="" ns3:_="">
    <xsd:import namespace="http://schemas.microsoft.com/sharepoint/v3"/>
    <xsd:import namespace="5a446794-2c60-4720-af33-76b39e6145da"/>
    <xsd:import namespace="ff7ad11f-a4b5-4228-9f5e-daf97db6207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element ref="ns3:Comple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446794-2c60-4720-af33-76b39e6145d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a17835-7d0e-4805-b6b5-c4a793e08095}" ma:internalName="TaxCatchAll" ma:showField="CatchAllData" ma:web="5a446794-2c60-4720-af33-76b39e6145d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7ad11f-a4b5-4228-9f5e-daf97db6207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e37085-d7dd-4a3b-87d7-d7a14f4a688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Completed" ma:index="28" nillable="true" ma:displayName="Completed " ma:default="1" ma:format="Dropdown" ma:internalName="Complet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A1F067-B5AD-4382-AF25-818AF151B220}">
  <ds:schemaRefs>
    <ds:schemaRef ds:uri="1b9df264-4ef5-4c86-a555-d990c9077806"/>
    <ds:schemaRef ds:uri="5a446794-2c60-4720-af33-76b39e6145da"/>
    <ds:schemaRef ds:uri="75bccb37-f3f6-4c28-9e8a-07cdd79961a4"/>
    <ds:schemaRef ds:uri="ff7ad11f-a4b5-4228-9f5e-daf97db620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D51F8C2-07B0-41BF-9061-FB26C3C06E48}">
  <ds:schemaRefs>
    <ds:schemaRef ds:uri="http://schemas.microsoft.com/sharepoint/v3/contenttype/forms"/>
  </ds:schemaRefs>
</ds:datastoreItem>
</file>

<file path=customXml/itemProps3.xml><?xml version="1.0" encoding="utf-8"?>
<ds:datastoreItem xmlns:ds="http://schemas.openxmlformats.org/officeDocument/2006/customXml" ds:itemID="{14BFBDF8-8BA4-4393-B115-C18F91DBA720}">
  <ds:schemaRefs>
    <ds:schemaRef ds:uri="5a446794-2c60-4720-af33-76b39e6145da"/>
    <ds:schemaRef ds:uri="ff7ad11f-a4b5-4228-9f5e-daf97db620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835</TotalTime>
  <Words>1195</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-apple-system</vt:lpstr>
      <vt:lpstr>Aptos</vt:lpstr>
      <vt:lpstr>Arial</vt:lpstr>
      <vt:lpstr>Calibri</vt:lpstr>
      <vt:lpstr>Calibri Light</vt:lpstr>
      <vt:lpstr>Franklin Gothic Book</vt:lpstr>
      <vt:lpstr>Franklin Gothic Medium</vt:lpstr>
      <vt:lpstr>Office 2013 - 2022 Theme</vt:lpstr>
      <vt:lpstr>PowerPoint Presentation</vt:lpstr>
    </vt:vector>
  </TitlesOfParts>
  <Company>College of Technology - University of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Clement, Kevin M</dc:creator>
  <cp:lastModifiedBy>Olivia Stephenson</cp:lastModifiedBy>
  <cp:revision>6</cp:revision>
  <dcterms:created xsi:type="dcterms:W3CDTF">2022-08-03T17:20:56Z</dcterms:created>
  <dcterms:modified xsi:type="dcterms:W3CDTF">2024-10-08T10:43:37Z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0x010100F1D886C92E93064FB088D332F054502D</vt:lpwstr>
  </property>
  <property fmtid="{D5CDD505-2E9C-101B-9397-08002B2CF9AE}" pid="3" name="MediaServiceImageTags">
    <vt:lpwstr/>
  </property>
</Properties>
</file>