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4"/>
  </p:notesMasterIdLst>
  <p:sldIdLst>
    <p:sldId id="256" r:id="rId3"/>
  </p:sldIdLst>
  <p:sldSz cx="12192000" cy="7772400"/>
  <p:notesSz cx="6858000" cy="9144000"/>
  <p:embeddedFontLst>
    <p:embeddedFont>
      <p:font typeface="Libre Franklin Medium" pitchFamily="2" charset="0"/>
      <p:regular r:id="rId5"/>
      <p:bold r:id="rId6"/>
      <p:italic r:id="rId7"/>
      <p:boldItalic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gI6hOLuUwvfxx3NTfQmR2v4lgu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0"/>
  </p:normalViewPr>
  <p:slideViewPr>
    <p:cSldViewPr snapToGrid="0" snapToObjects="1">
      <p:cViewPr varScale="1">
        <p:scale>
          <a:sx n="61" d="100"/>
          <a:sy n="61" d="100"/>
        </p:scale>
        <p:origin x="78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customschemas.google.com/relationships/presentationmetadata" Target="metadata"/><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font" Target="fonts/font2.fntdata"/><Relationship Id="rId5" Type="http://schemas.openxmlformats.org/officeDocument/2006/relationships/font" Target="fonts/font1.fntdata"/><Relationship Id="rId15" Type="http://schemas.openxmlformats.org/officeDocument/2006/relationships/viewProps" Target="viewProps.xml"/><Relationship Id="rId19" Type="http://schemas.openxmlformats.org/officeDocument/2006/relationships/customXml" Target="../customXml/item2.xml"/><Relationship Id="rId4"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08063" y="1143000"/>
            <a:ext cx="48418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045cfb3912_5_0:notes"/>
          <p:cNvSpPr>
            <a:spLocks noGrp="1" noRot="1" noChangeAspect="1"/>
          </p:cNvSpPr>
          <p:nvPr>
            <p:ph type="sldImg" idx="2"/>
          </p:nvPr>
        </p:nvSpPr>
        <p:spPr>
          <a:xfrm>
            <a:off x="1008063" y="1143000"/>
            <a:ext cx="48418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3045cfb3912_5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3045cfb3912_5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
          <p:cNvSpPr txBox="1">
            <a:spLocks noGrp="1"/>
          </p:cNvSpPr>
          <p:nvPr>
            <p:ph type="dt" idx="10"/>
          </p:nvPr>
        </p:nvSpPr>
        <p:spPr>
          <a:xfrm>
            <a:off x="838200" y="7203864"/>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
          <p:cNvSpPr txBox="1">
            <a:spLocks noGrp="1"/>
          </p:cNvSpPr>
          <p:nvPr>
            <p:ph type="ftr" idx="11"/>
          </p:nvPr>
        </p:nvSpPr>
        <p:spPr>
          <a:xfrm>
            <a:off x="4038600" y="7203864"/>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sldNum" idx="12"/>
          </p:nvPr>
        </p:nvSpPr>
        <p:spPr>
          <a:xfrm>
            <a:off x="8610600" y="7203864"/>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8200" y="413809"/>
            <a:ext cx="1051560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3630242" y="-723000"/>
            <a:ext cx="4931516"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838200" y="7203864"/>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4038600" y="7203864"/>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8610600" y="7203864"/>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6745975" y="2392733"/>
            <a:ext cx="658675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1411975" y="-159967"/>
            <a:ext cx="658675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838200" y="7203864"/>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4038600" y="7203864"/>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8610600" y="7203864"/>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g28ade5a958d_1_6"/>
          <p:cNvSpPr txBox="1">
            <a:spLocks noGrp="1"/>
          </p:cNvSpPr>
          <p:nvPr>
            <p:ph type="dt" idx="10"/>
          </p:nvPr>
        </p:nvSpPr>
        <p:spPr>
          <a:xfrm>
            <a:off x="838200" y="7203864"/>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g28ade5a958d_1_6"/>
          <p:cNvSpPr txBox="1">
            <a:spLocks noGrp="1"/>
          </p:cNvSpPr>
          <p:nvPr>
            <p:ph type="ftr" idx="11"/>
          </p:nvPr>
        </p:nvSpPr>
        <p:spPr>
          <a:xfrm>
            <a:off x="4038600" y="7203864"/>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g28ade5a958d_1_6"/>
          <p:cNvSpPr txBox="1">
            <a:spLocks noGrp="1"/>
          </p:cNvSpPr>
          <p:nvPr>
            <p:ph type="sldNum" idx="12"/>
          </p:nvPr>
        </p:nvSpPr>
        <p:spPr>
          <a:xfrm>
            <a:off x="8610600" y="7203864"/>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g28ade5a958d_1_10"/>
          <p:cNvSpPr txBox="1">
            <a:spLocks noGrp="1"/>
          </p:cNvSpPr>
          <p:nvPr>
            <p:ph type="ctrTitle"/>
          </p:nvPr>
        </p:nvSpPr>
        <p:spPr>
          <a:xfrm>
            <a:off x="1524000" y="1272011"/>
            <a:ext cx="9144000" cy="270594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g28ade5a958d_1_10"/>
          <p:cNvSpPr txBox="1">
            <a:spLocks noGrp="1"/>
          </p:cNvSpPr>
          <p:nvPr>
            <p:ph type="subTitle" idx="1"/>
          </p:nvPr>
        </p:nvSpPr>
        <p:spPr>
          <a:xfrm>
            <a:off x="1524000" y="4082310"/>
            <a:ext cx="9144000" cy="187653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7" name="Google Shape;97;g28ade5a958d_1_10"/>
          <p:cNvSpPr txBox="1">
            <a:spLocks noGrp="1"/>
          </p:cNvSpPr>
          <p:nvPr>
            <p:ph type="dt" idx="10"/>
          </p:nvPr>
        </p:nvSpPr>
        <p:spPr>
          <a:xfrm>
            <a:off x="838200" y="7203864"/>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g28ade5a958d_1_10"/>
          <p:cNvSpPr txBox="1">
            <a:spLocks noGrp="1"/>
          </p:cNvSpPr>
          <p:nvPr>
            <p:ph type="ftr" idx="11"/>
          </p:nvPr>
        </p:nvSpPr>
        <p:spPr>
          <a:xfrm>
            <a:off x="4038600" y="7203864"/>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g28ade5a958d_1_10"/>
          <p:cNvSpPr txBox="1">
            <a:spLocks noGrp="1"/>
          </p:cNvSpPr>
          <p:nvPr>
            <p:ph type="sldNum" idx="12"/>
          </p:nvPr>
        </p:nvSpPr>
        <p:spPr>
          <a:xfrm>
            <a:off x="8610600" y="7203864"/>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g28ade5a958d_1_16"/>
          <p:cNvSpPr txBox="1">
            <a:spLocks noGrp="1"/>
          </p:cNvSpPr>
          <p:nvPr>
            <p:ph type="title"/>
          </p:nvPr>
        </p:nvSpPr>
        <p:spPr>
          <a:xfrm>
            <a:off x="838200" y="413809"/>
            <a:ext cx="1051560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g28ade5a958d_1_16"/>
          <p:cNvSpPr txBox="1">
            <a:spLocks noGrp="1"/>
          </p:cNvSpPr>
          <p:nvPr>
            <p:ph type="body" idx="1"/>
          </p:nvPr>
        </p:nvSpPr>
        <p:spPr>
          <a:xfrm>
            <a:off x="838200" y="2069042"/>
            <a:ext cx="10515600" cy="49315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g28ade5a958d_1_16"/>
          <p:cNvSpPr txBox="1">
            <a:spLocks noGrp="1"/>
          </p:cNvSpPr>
          <p:nvPr>
            <p:ph type="dt" idx="10"/>
          </p:nvPr>
        </p:nvSpPr>
        <p:spPr>
          <a:xfrm>
            <a:off x="838200" y="7203864"/>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g28ade5a958d_1_16"/>
          <p:cNvSpPr txBox="1">
            <a:spLocks noGrp="1"/>
          </p:cNvSpPr>
          <p:nvPr>
            <p:ph type="ftr" idx="11"/>
          </p:nvPr>
        </p:nvSpPr>
        <p:spPr>
          <a:xfrm>
            <a:off x="4038600" y="7203864"/>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g28ade5a958d_1_16"/>
          <p:cNvSpPr txBox="1">
            <a:spLocks noGrp="1"/>
          </p:cNvSpPr>
          <p:nvPr>
            <p:ph type="sldNum" idx="12"/>
          </p:nvPr>
        </p:nvSpPr>
        <p:spPr>
          <a:xfrm>
            <a:off x="8610600" y="7203864"/>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g28ade5a958d_1_22"/>
          <p:cNvSpPr txBox="1">
            <a:spLocks noGrp="1"/>
          </p:cNvSpPr>
          <p:nvPr>
            <p:ph type="title"/>
          </p:nvPr>
        </p:nvSpPr>
        <p:spPr>
          <a:xfrm>
            <a:off x="831850" y="1937704"/>
            <a:ext cx="10515600" cy="323310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g28ade5a958d_1_22"/>
          <p:cNvSpPr txBox="1">
            <a:spLocks noGrp="1"/>
          </p:cNvSpPr>
          <p:nvPr>
            <p:ph type="body" idx="1"/>
          </p:nvPr>
        </p:nvSpPr>
        <p:spPr>
          <a:xfrm>
            <a:off x="831850" y="5201392"/>
            <a:ext cx="10515600" cy="17002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g28ade5a958d_1_22"/>
          <p:cNvSpPr txBox="1">
            <a:spLocks noGrp="1"/>
          </p:cNvSpPr>
          <p:nvPr>
            <p:ph type="dt" idx="10"/>
          </p:nvPr>
        </p:nvSpPr>
        <p:spPr>
          <a:xfrm>
            <a:off x="838200" y="7203864"/>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g28ade5a958d_1_22"/>
          <p:cNvSpPr txBox="1">
            <a:spLocks noGrp="1"/>
          </p:cNvSpPr>
          <p:nvPr>
            <p:ph type="ftr" idx="11"/>
          </p:nvPr>
        </p:nvSpPr>
        <p:spPr>
          <a:xfrm>
            <a:off x="4038600" y="7203864"/>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g28ade5a958d_1_22"/>
          <p:cNvSpPr txBox="1">
            <a:spLocks noGrp="1"/>
          </p:cNvSpPr>
          <p:nvPr>
            <p:ph type="sldNum" idx="12"/>
          </p:nvPr>
        </p:nvSpPr>
        <p:spPr>
          <a:xfrm>
            <a:off x="8610600" y="7203864"/>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g28ade5a958d_1_28"/>
          <p:cNvSpPr txBox="1">
            <a:spLocks noGrp="1"/>
          </p:cNvSpPr>
          <p:nvPr>
            <p:ph type="title"/>
          </p:nvPr>
        </p:nvSpPr>
        <p:spPr>
          <a:xfrm>
            <a:off x="838200" y="413809"/>
            <a:ext cx="1051560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g28ade5a958d_1_28"/>
          <p:cNvSpPr txBox="1">
            <a:spLocks noGrp="1"/>
          </p:cNvSpPr>
          <p:nvPr>
            <p:ph type="body" idx="1"/>
          </p:nvPr>
        </p:nvSpPr>
        <p:spPr>
          <a:xfrm>
            <a:off x="838200" y="2069042"/>
            <a:ext cx="5181600" cy="49315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g28ade5a958d_1_28"/>
          <p:cNvSpPr txBox="1">
            <a:spLocks noGrp="1"/>
          </p:cNvSpPr>
          <p:nvPr>
            <p:ph type="body" idx="2"/>
          </p:nvPr>
        </p:nvSpPr>
        <p:spPr>
          <a:xfrm>
            <a:off x="6172200" y="2069042"/>
            <a:ext cx="5181600" cy="49315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g28ade5a958d_1_28"/>
          <p:cNvSpPr txBox="1">
            <a:spLocks noGrp="1"/>
          </p:cNvSpPr>
          <p:nvPr>
            <p:ph type="dt" idx="10"/>
          </p:nvPr>
        </p:nvSpPr>
        <p:spPr>
          <a:xfrm>
            <a:off x="838200" y="7203864"/>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g28ade5a958d_1_28"/>
          <p:cNvSpPr txBox="1">
            <a:spLocks noGrp="1"/>
          </p:cNvSpPr>
          <p:nvPr>
            <p:ph type="ftr" idx="11"/>
          </p:nvPr>
        </p:nvSpPr>
        <p:spPr>
          <a:xfrm>
            <a:off x="4038600" y="7203864"/>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g28ade5a958d_1_28"/>
          <p:cNvSpPr txBox="1">
            <a:spLocks noGrp="1"/>
          </p:cNvSpPr>
          <p:nvPr>
            <p:ph type="sldNum" idx="12"/>
          </p:nvPr>
        </p:nvSpPr>
        <p:spPr>
          <a:xfrm>
            <a:off x="8610600" y="7203864"/>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g28ade5a958d_1_35"/>
          <p:cNvSpPr txBox="1">
            <a:spLocks noGrp="1"/>
          </p:cNvSpPr>
          <p:nvPr>
            <p:ph type="title"/>
          </p:nvPr>
        </p:nvSpPr>
        <p:spPr>
          <a:xfrm>
            <a:off x="839788" y="413809"/>
            <a:ext cx="1051560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g28ade5a958d_1_35"/>
          <p:cNvSpPr txBox="1">
            <a:spLocks noGrp="1"/>
          </p:cNvSpPr>
          <p:nvPr>
            <p:ph type="body" idx="1"/>
          </p:nvPr>
        </p:nvSpPr>
        <p:spPr>
          <a:xfrm>
            <a:off x="839789" y="1905318"/>
            <a:ext cx="5157787" cy="93376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g28ade5a958d_1_35"/>
          <p:cNvSpPr txBox="1">
            <a:spLocks noGrp="1"/>
          </p:cNvSpPr>
          <p:nvPr>
            <p:ph type="body" idx="2"/>
          </p:nvPr>
        </p:nvSpPr>
        <p:spPr>
          <a:xfrm>
            <a:off x="839789" y="2839085"/>
            <a:ext cx="5157787" cy="41758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g28ade5a958d_1_35"/>
          <p:cNvSpPr txBox="1">
            <a:spLocks noGrp="1"/>
          </p:cNvSpPr>
          <p:nvPr>
            <p:ph type="body" idx="3"/>
          </p:nvPr>
        </p:nvSpPr>
        <p:spPr>
          <a:xfrm>
            <a:off x="6172200" y="1905318"/>
            <a:ext cx="5183188" cy="93376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g28ade5a958d_1_35"/>
          <p:cNvSpPr txBox="1">
            <a:spLocks noGrp="1"/>
          </p:cNvSpPr>
          <p:nvPr>
            <p:ph type="body" idx="4"/>
          </p:nvPr>
        </p:nvSpPr>
        <p:spPr>
          <a:xfrm>
            <a:off x="6172200" y="2839085"/>
            <a:ext cx="5183188" cy="41758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g28ade5a958d_1_35"/>
          <p:cNvSpPr txBox="1">
            <a:spLocks noGrp="1"/>
          </p:cNvSpPr>
          <p:nvPr>
            <p:ph type="dt" idx="10"/>
          </p:nvPr>
        </p:nvSpPr>
        <p:spPr>
          <a:xfrm>
            <a:off x="838200" y="7203864"/>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g28ade5a958d_1_35"/>
          <p:cNvSpPr txBox="1">
            <a:spLocks noGrp="1"/>
          </p:cNvSpPr>
          <p:nvPr>
            <p:ph type="ftr" idx="11"/>
          </p:nvPr>
        </p:nvSpPr>
        <p:spPr>
          <a:xfrm>
            <a:off x="4038600" y="7203864"/>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g28ade5a958d_1_35"/>
          <p:cNvSpPr txBox="1">
            <a:spLocks noGrp="1"/>
          </p:cNvSpPr>
          <p:nvPr>
            <p:ph type="sldNum" idx="12"/>
          </p:nvPr>
        </p:nvSpPr>
        <p:spPr>
          <a:xfrm>
            <a:off x="8610600" y="7203864"/>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g28ade5a958d_1_44"/>
          <p:cNvSpPr txBox="1">
            <a:spLocks noGrp="1"/>
          </p:cNvSpPr>
          <p:nvPr>
            <p:ph type="title"/>
          </p:nvPr>
        </p:nvSpPr>
        <p:spPr>
          <a:xfrm>
            <a:off x="838200" y="413809"/>
            <a:ext cx="1051560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g28ade5a958d_1_44"/>
          <p:cNvSpPr txBox="1">
            <a:spLocks noGrp="1"/>
          </p:cNvSpPr>
          <p:nvPr>
            <p:ph type="dt" idx="10"/>
          </p:nvPr>
        </p:nvSpPr>
        <p:spPr>
          <a:xfrm>
            <a:off x="838200" y="7203864"/>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g28ade5a958d_1_44"/>
          <p:cNvSpPr txBox="1">
            <a:spLocks noGrp="1"/>
          </p:cNvSpPr>
          <p:nvPr>
            <p:ph type="ftr" idx="11"/>
          </p:nvPr>
        </p:nvSpPr>
        <p:spPr>
          <a:xfrm>
            <a:off x="4038600" y="7203864"/>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g28ade5a958d_1_44"/>
          <p:cNvSpPr txBox="1">
            <a:spLocks noGrp="1"/>
          </p:cNvSpPr>
          <p:nvPr>
            <p:ph type="sldNum" idx="12"/>
          </p:nvPr>
        </p:nvSpPr>
        <p:spPr>
          <a:xfrm>
            <a:off x="8610600" y="7203864"/>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g28ade5a958d_1_49"/>
          <p:cNvSpPr txBox="1">
            <a:spLocks noGrp="1"/>
          </p:cNvSpPr>
          <p:nvPr>
            <p:ph type="title"/>
          </p:nvPr>
        </p:nvSpPr>
        <p:spPr>
          <a:xfrm>
            <a:off x="839789" y="518160"/>
            <a:ext cx="3932237" cy="18135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g28ade5a958d_1_49"/>
          <p:cNvSpPr txBox="1">
            <a:spLocks noGrp="1"/>
          </p:cNvSpPr>
          <p:nvPr>
            <p:ph type="body" idx="1"/>
          </p:nvPr>
        </p:nvSpPr>
        <p:spPr>
          <a:xfrm>
            <a:off x="5183188" y="1119082"/>
            <a:ext cx="6172200" cy="5523442"/>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g28ade5a958d_1_49"/>
          <p:cNvSpPr txBox="1">
            <a:spLocks noGrp="1"/>
          </p:cNvSpPr>
          <p:nvPr>
            <p:ph type="body" idx="2"/>
          </p:nvPr>
        </p:nvSpPr>
        <p:spPr>
          <a:xfrm>
            <a:off x="839789" y="2331720"/>
            <a:ext cx="3932237" cy="4319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g28ade5a958d_1_49"/>
          <p:cNvSpPr txBox="1">
            <a:spLocks noGrp="1"/>
          </p:cNvSpPr>
          <p:nvPr>
            <p:ph type="dt" idx="10"/>
          </p:nvPr>
        </p:nvSpPr>
        <p:spPr>
          <a:xfrm>
            <a:off x="838200" y="7203864"/>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g28ade5a958d_1_49"/>
          <p:cNvSpPr txBox="1">
            <a:spLocks noGrp="1"/>
          </p:cNvSpPr>
          <p:nvPr>
            <p:ph type="ftr" idx="11"/>
          </p:nvPr>
        </p:nvSpPr>
        <p:spPr>
          <a:xfrm>
            <a:off x="4038600" y="7203864"/>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g28ade5a958d_1_49"/>
          <p:cNvSpPr txBox="1">
            <a:spLocks noGrp="1"/>
          </p:cNvSpPr>
          <p:nvPr>
            <p:ph type="sldNum" idx="12"/>
          </p:nvPr>
        </p:nvSpPr>
        <p:spPr>
          <a:xfrm>
            <a:off x="8610600" y="7203864"/>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1524000" y="1272011"/>
            <a:ext cx="9144000" cy="270594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1524000" y="4082310"/>
            <a:ext cx="9144000" cy="187653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4"/>
          <p:cNvSpPr txBox="1">
            <a:spLocks noGrp="1"/>
          </p:cNvSpPr>
          <p:nvPr>
            <p:ph type="dt" idx="10"/>
          </p:nvPr>
        </p:nvSpPr>
        <p:spPr>
          <a:xfrm>
            <a:off x="838200" y="7203864"/>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4038600" y="7203864"/>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8610600" y="7203864"/>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g28ade5a958d_1_56"/>
          <p:cNvSpPr txBox="1">
            <a:spLocks noGrp="1"/>
          </p:cNvSpPr>
          <p:nvPr>
            <p:ph type="title"/>
          </p:nvPr>
        </p:nvSpPr>
        <p:spPr>
          <a:xfrm>
            <a:off x="839789" y="518160"/>
            <a:ext cx="3932237" cy="18135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g28ade5a958d_1_56"/>
          <p:cNvSpPr>
            <a:spLocks noGrp="1"/>
          </p:cNvSpPr>
          <p:nvPr>
            <p:ph type="pic" idx="2"/>
          </p:nvPr>
        </p:nvSpPr>
        <p:spPr>
          <a:xfrm>
            <a:off x="5183188" y="1119082"/>
            <a:ext cx="6172200" cy="5523442"/>
          </a:xfrm>
          <a:prstGeom prst="rect">
            <a:avLst/>
          </a:prstGeom>
          <a:noFill/>
          <a:ln>
            <a:noFill/>
          </a:ln>
        </p:spPr>
      </p:sp>
      <p:sp>
        <p:nvSpPr>
          <p:cNvPr id="143" name="Google Shape;143;g28ade5a958d_1_56"/>
          <p:cNvSpPr txBox="1">
            <a:spLocks noGrp="1"/>
          </p:cNvSpPr>
          <p:nvPr>
            <p:ph type="body" idx="1"/>
          </p:nvPr>
        </p:nvSpPr>
        <p:spPr>
          <a:xfrm>
            <a:off x="839789" y="2331720"/>
            <a:ext cx="3932237" cy="4319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g28ade5a958d_1_56"/>
          <p:cNvSpPr txBox="1">
            <a:spLocks noGrp="1"/>
          </p:cNvSpPr>
          <p:nvPr>
            <p:ph type="dt" idx="10"/>
          </p:nvPr>
        </p:nvSpPr>
        <p:spPr>
          <a:xfrm>
            <a:off x="838200" y="7203864"/>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g28ade5a958d_1_56"/>
          <p:cNvSpPr txBox="1">
            <a:spLocks noGrp="1"/>
          </p:cNvSpPr>
          <p:nvPr>
            <p:ph type="ftr" idx="11"/>
          </p:nvPr>
        </p:nvSpPr>
        <p:spPr>
          <a:xfrm>
            <a:off x="4038600" y="7203864"/>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g28ade5a958d_1_56"/>
          <p:cNvSpPr txBox="1">
            <a:spLocks noGrp="1"/>
          </p:cNvSpPr>
          <p:nvPr>
            <p:ph type="sldNum" idx="12"/>
          </p:nvPr>
        </p:nvSpPr>
        <p:spPr>
          <a:xfrm>
            <a:off x="8610600" y="7203864"/>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g28ade5a958d_1_63"/>
          <p:cNvSpPr txBox="1">
            <a:spLocks noGrp="1"/>
          </p:cNvSpPr>
          <p:nvPr>
            <p:ph type="title"/>
          </p:nvPr>
        </p:nvSpPr>
        <p:spPr>
          <a:xfrm>
            <a:off x="838200" y="413809"/>
            <a:ext cx="1051560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g28ade5a958d_1_63"/>
          <p:cNvSpPr txBox="1">
            <a:spLocks noGrp="1"/>
          </p:cNvSpPr>
          <p:nvPr>
            <p:ph type="body" idx="1"/>
          </p:nvPr>
        </p:nvSpPr>
        <p:spPr>
          <a:xfrm rot="5400000">
            <a:off x="3630242" y="-723000"/>
            <a:ext cx="4931516"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g28ade5a958d_1_63"/>
          <p:cNvSpPr txBox="1">
            <a:spLocks noGrp="1"/>
          </p:cNvSpPr>
          <p:nvPr>
            <p:ph type="dt" idx="10"/>
          </p:nvPr>
        </p:nvSpPr>
        <p:spPr>
          <a:xfrm>
            <a:off x="838200" y="7203864"/>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g28ade5a958d_1_63"/>
          <p:cNvSpPr txBox="1">
            <a:spLocks noGrp="1"/>
          </p:cNvSpPr>
          <p:nvPr>
            <p:ph type="ftr" idx="11"/>
          </p:nvPr>
        </p:nvSpPr>
        <p:spPr>
          <a:xfrm>
            <a:off x="4038600" y="7203864"/>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g28ade5a958d_1_63"/>
          <p:cNvSpPr txBox="1">
            <a:spLocks noGrp="1"/>
          </p:cNvSpPr>
          <p:nvPr>
            <p:ph type="sldNum" idx="12"/>
          </p:nvPr>
        </p:nvSpPr>
        <p:spPr>
          <a:xfrm>
            <a:off x="8610600" y="7203864"/>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g28ade5a958d_1_69"/>
          <p:cNvSpPr txBox="1">
            <a:spLocks noGrp="1"/>
          </p:cNvSpPr>
          <p:nvPr>
            <p:ph type="title"/>
          </p:nvPr>
        </p:nvSpPr>
        <p:spPr>
          <a:xfrm rot="5400000">
            <a:off x="6745975" y="2392733"/>
            <a:ext cx="658675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g28ade5a958d_1_69"/>
          <p:cNvSpPr txBox="1">
            <a:spLocks noGrp="1"/>
          </p:cNvSpPr>
          <p:nvPr>
            <p:ph type="body" idx="1"/>
          </p:nvPr>
        </p:nvSpPr>
        <p:spPr>
          <a:xfrm rot="5400000">
            <a:off x="1411975" y="-159967"/>
            <a:ext cx="658675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g28ade5a958d_1_69"/>
          <p:cNvSpPr txBox="1">
            <a:spLocks noGrp="1"/>
          </p:cNvSpPr>
          <p:nvPr>
            <p:ph type="dt" idx="10"/>
          </p:nvPr>
        </p:nvSpPr>
        <p:spPr>
          <a:xfrm>
            <a:off x="838200" y="7203864"/>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g28ade5a958d_1_69"/>
          <p:cNvSpPr txBox="1">
            <a:spLocks noGrp="1"/>
          </p:cNvSpPr>
          <p:nvPr>
            <p:ph type="ftr" idx="11"/>
          </p:nvPr>
        </p:nvSpPr>
        <p:spPr>
          <a:xfrm>
            <a:off x="4038600" y="7203864"/>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g28ade5a958d_1_69"/>
          <p:cNvSpPr txBox="1">
            <a:spLocks noGrp="1"/>
          </p:cNvSpPr>
          <p:nvPr>
            <p:ph type="sldNum" idx="12"/>
          </p:nvPr>
        </p:nvSpPr>
        <p:spPr>
          <a:xfrm>
            <a:off x="8610600" y="7203864"/>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838200" y="413809"/>
            <a:ext cx="1051560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838200" y="2069042"/>
            <a:ext cx="10515600" cy="49315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
          <p:cNvSpPr txBox="1">
            <a:spLocks noGrp="1"/>
          </p:cNvSpPr>
          <p:nvPr>
            <p:ph type="dt" idx="10"/>
          </p:nvPr>
        </p:nvSpPr>
        <p:spPr>
          <a:xfrm>
            <a:off x="838200" y="7203864"/>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
          <p:cNvSpPr txBox="1">
            <a:spLocks noGrp="1"/>
          </p:cNvSpPr>
          <p:nvPr>
            <p:ph type="ftr" idx="11"/>
          </p:nvPr>
        </p:nvSpPr>
        <p:spPr>
          <a:xfrm>
            <a:off x="4038600" y="7203864"/>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8610600" y="7203864"/>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831850" y="1937704"/>
            <a:ext cx="10515600" cy="323310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831850" y="5201392"/>
            <a:ext cx="10515600" cy="17002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6"/>
          <p:cNvSpPr txBox="1">
            <a:spLocks noGrp="1"/>
          </p:cNvSpPr>
          <p:nvPr>
            <p:ph type="dt" idx="10"/>
          </p:nvPr>
        </p:nvSpPr>
        <p:spPr>
          <a:xfrm>
            <a:off x="838200" y="7203864"/>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4038600" y="7203864"/>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8610600" y="7203864"/>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838200" y="413809"/>
            <a:ext cx="1051560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838200" y="2069042"/>
            <a:ext cx="5181600" cy="49315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2"/>
          </p:nvPr>
        </p:nvSpPr>
        <p:spPr>
          <a:xfrm>
            <a:off x="6172200" y="2069042"/>
            <a:ext cx="5181600" cy="49315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dt" idx="10"/>
          </p:nvPr>
        </p:nvSpPr>
        <p:spPr>
          <a:xfrm>
            <a:off x="838200" y="7203864"/>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4038600" y="7203864"/>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8610600" y="7203864"/>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839788" y="413809"/>
            <a:ext cx="1051560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839789" y="1905318"/>
            <a:ext cx="5157787" cy="93376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8"/>
          <p:cNvSpPr txBox="1">
            <a:spLocks noGrp="1"/>
          </p:cNvSpPr>
          <p:nvPr>
            <p:ph type="body" idx="2"/>
          </p:nvPr>
        </p:nvSpPr>
        <p:spPr>
          <a:xfrm>
            <a:off x="839789" y="2839085"/>
            <a:ext cx="5157787" cy="41758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8"/>
          <p:cNvSpPr txBox="1">
            <a:spLocks noGrp="1"/>
          </p:cNvSpPr>
          <p:nvPr>
            <p:ph type="body" idx="3"/>
          </p:nvPr>
        </p:nvSpPr>
        <p:spPr>
          <a:xfrm>
            <a:off x="6172200" y="1905318"/>
            <a:ext cx="5183188" cy="93376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8"/>
          <p:cNvSpPr txBox="1">
            <a:spLocks noGrp="1"/>
          </p:cNvSpPr>
          <p:nvPr>
            <p:ph type="body" idx="4"/>
          </p:nvPr>
        </p:nvSpPr>
        <p:spPr>
          <a:xfrm>
            <a:off x="6172200" y="2839085"/>
            <a:ext cx="5183188" cy="41758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8"/>
          <p:cNvSpPr txBox="1">
            <a:spLocks noGrp="1"/>
          </p:cNvSpPr>
          <p:nvPr>
            <p:ph type="dt" idx="10"/>
          </p:nvPr>
        </p:nvSpPr>
        <p:spPr>
          <a:xfrm>
            <a:off x="838200" y="7203864"/>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4038600" y="7203864"/>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8610600" y="7203864"/>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838200" y="413809"/>
            <a:ext cx="1051560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
          <p:cNvSpPr txBox="1">
            <a:spLocks noGrp="1"/>
          </p:cNvSpPr>
          <p:nvPr>
            <p:ph type="dt" idx="10"/>
          </p:nvPr>
        </p:nvSpPr>
        <p:spPr>
          <a:xfrm>
            <a:off x="838200" y="7203864"/>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4038600" y="7203864"/>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8610600" y="7203864"/>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839789" y="518160"/>
            <a:ext cx="3932237" cy="18135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5183188" y="1119082"/>
            <a:ext cx="6172200" cy="5523442"/>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0"/>
          <p:cNvSpPr txBox="1">
            <a:spLocks noGrp="1"/>
          </p:cNvSpPr>
          <p:nvPr>
            <p:ph type="body" idx="2"/>
          </p:nvPr>
        </p:nvSpPr>
        <p:spPr>
          <a:xfrm>
            <a:off x="839789" y="2331720"/>
            <a:ext cx="3932237" cy="4319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0"/>
          <p:cNvSpPr txBox="1">
            <a:spLocks noGrp="1"/>
          </p:cNvSpPr>
          <p:nvPr>
            <p:ph type="dt" idx="10"/>
          </p:nvPr>
        </p:nvSpPr>
        <p:spPr>
          <a:xfrm>
            <a:off x="838200" y="7203864"/>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4038600" y="7203864"/>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8610600" y="7203864"/>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9" y="518160"/>
            <a:ext cx="3932237" cy="18135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5183188" y="1119082"/>
            <a:ext cx="6172200" cy="5523442"/>
          </a:xfrm>
          <a:prstGeom prst="rect">
            <a:avLst/>
          </a:prstGeom>
          <a:noFill/>
          <a:ln>
            <a:noFill/>
          </a:ln>
        </p:spPr>
      </p:sp>
      <p:sp>
        <p:nvSpPr>
          <p:cNvPr id="68" name="Google Shape;68;p11"/>
          <p:cNvSpPr txBox="1">
            <a:spLocks noGrp="1"/>
          </p:cNvSpPr>
          <p:nvPr>
            <p:ph type="body" idx="1"/>
          </p:nvPr>
        </p:nvSpPr>
        <p:spPr>
          <a:xfrm>
            <a:off x="839789" y="2331720"/>
            <a:ext cx="3932237" cy="4319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838200" y="7203864"/>
            <a:ext cx="2743200" cy="41380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4038600" y="7203864"/>
            <a:ext cx="4114800" cy="4138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610600" y="7203864"/>
            <a:ext cx="2743200" cy="41380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8200" y="413809"/>
            <a:ext cx="10515600" cy="150230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838200" y="2069042"/>
            <a:ext cx="10515600" cy="493151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838200" y="7203864"/>
            <a:ext cx="2743200" cy="41380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4038600" y="7203864"/>
            <a:ext cx="4114800" cy="41380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8610600" y="7203864"/>
            <a:ext cx="2743200" cy="41380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g28ade5a958d_1_0"/>
          <p:cNvSpPr txBox="1">
            <a:spLocks noGrp="1"/>
          </p:cNvSpPr>
          <p:nvPr>
            <p:ph type="title"/>
          </p:nvPr>
        </p:nvSpPr>
        <p:spPr>
          <a:xfrm>
            <a:off x="838200" y="413809"/>
            <a:ext cx="10515600" cy="150230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g28ade5a958d_1_0"/>
          <p:cNvSpPr txBox="1">
            <a:spLocks noGrp="1"/>
          </p:cNvSpPr>
          <p:nvPr>
            <p:ph type="body" idx="1"/>
          </p:nvPr>
        </p:nvSpPr>
        <p:spPr>
          <a:xfrm>
            <a:off x="838200" y="2069042"/>
            <a:ext cx="10515600" cy="493151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g28ade5a958d_1_0"/>
          <p:cNvSpPr txBox="1">
            <a:spLocks noGrp="1"/>
          </p:cNvSpPr>
          <p:nvPr>
            <p:ph type="dt" idx="10"/>
          </p:nvPr>
        </p:nvSpPr>
        <p:spPr>
          <a:xfrm>
            <a:off x="838200" y="7203864"/>
            <a:ext cx="2743200" cy="41380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28ade5a958d_1_0"/>
          <p:cNvSpPr txBox="1">
            <a:spLocks noGrp="1"/>
          </p:cNvSpPr>
          <p:nvPr>
            <p:ph type="ftr" idx="11"/>
          </p:nvPr>
        </p:nvSpPr>
        <p:spPr>
          <a:xfrm>
            <a:off x="4038600" y="7203864"/>
            <a:ext cx="4114800" cy="41380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g28ade5a958d_1_0"/>
          <p:cNvSpPr txBox="1">
            <a:spLocks noGrp="1"/>
          </p:cNvSpPr>
          <p:nvPr>
            <p:ph type="sldNum" idx="12"/>
          </p:nvPr>
        </p:nvSpPr>
        <p:spPr>
          <a:xfrm>
            <a:off x="8610600" y="7203864"/>
            <a:ext cx="2743200" cy="41380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18" Type="http://schemas.openxmlformats.org/officeDocument/2006/relationships/image" Target="../media/image16.jpg"/><Relationship Id="rId3" Type="http://schemas.openxmlformats.org/officeDocument/2006/relationships/image" Target="../media/image1.jpg"/><Relationship Id="rId21" Type="http://schemas.openxmlformats.org/officeDocument/2006/relationships/image" Target="../media/image19.jpg"/><Relationship Id="rId7" Type="http://schemas.openxmlformats.org/officeDocument/2006/relationships/image" Target="../media/image5.png"/><Relationship Id="rId12" Type="http://schemas.openxmlformats.org/officeDocument/2006/relationships/image" Target="../media/image10.jpg"/><Relationship Id="rId17" Type="http://schemas.openxmlformats.org/officeDocument/2006/relationships/image" Target="../media/image15.jpg"/><Relationship Id="rId2" Type="http://schemas.openxmlformats.org/officeDocument/2006/relationships/notesSlide" Target="../notesSlides/notesSlide1.xml"/><Relationship Id="rId16" Type="http://schemas.openxmlformats.org/officeDocument/2006/relationships/image" Target="../media/image14.jpg"/><Relationship Id="rId20"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gif"/><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30000">
              <a:srgbClr val="FFFFFF"/>
            </a:gs>
            <a:gs pos="52000">
              <a:srgbClr val="709EC6">
                <a:alpha val="81960"/>
              </a:srgbClr>
            </a:gs>
            <a:gs pos="79000">
              <a:srgbClr val="276EF3">
                <a:alpha val="33725"/>
              </a:srgbClr>
            </a:gs>
            <a:gs pos="100000">
              <a:srgbClr val="2F5496">
                <a:alpha val="75686"/>
              </a:srgbClr>
            </a:gs>
          </a:gsLst>
          <a:lin ang="0" scaled="0"/>
        </a:gradFill>
        <a:effectLst/>
      </p:bgPr>
    </p:bg>
    <p:spTree>
      <p:nvGrpSpPr>
        <p:cNvPr id="1" name="Shape 163"/>
        <p:cNvGrpSpPr/>
        <p:nvPr/>
      </p:nvGrpSpPr>
      <p:grpSpPr>
        <a:xfrm>
          <a:off x="0" y="0"/>
          <a:ext cx="0" cy="0"/>
          <a:chOff x="0" y="0"/>
          <a:chExt cx="0" cy="0"/>
        </a:xfrm>
      </p:grpSpPr>
      <p:sp>
        <p:nvSpPr>
          <p:cNvPr id="164" name="Google Shape;164;g3045cfb3912_5_0"/>
          <p:cNvSpPr/>
          <p:nvPr/>
        </p:nvSpPr>
        <p:spPr>
          <a:xfrm>
            <a:off x="3728224" y="7031934"/>
            <a:ext cx="8463776" cy="7404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g3045cfb3912_5_0"/>
          <p:cNvSpPr/>
          <p:nvPr/>
        </p:nvSpPr>
        <p:spPr>
          <a:xfrm>
            <a:off x="3863000" y="274375"/>
            <a:ext cx="2502300" cy="2043900"/>
          </a:xfrm>
          <a:prstGeom prst="rect">
            <a:avLst/>
          </a:prstGeom>
          <a:solidFill>
            <a:srgbClr val="FFFFFF">
              <a:alpha val="95000"/>
            </a:srgbClr>
          </a:solidFill>
          <a:ln w="28575" cap="flat" cmpd="sng">
            <a:solidFill>
              <a:srgbClr val="2070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6" name="Google Shape;166;g3045cfb3912_5_0" descr="A blue and green background&#10;&#10;Description automatically generated"/>
          <p:cNvPicPr preferRelativeResize="0"/>
          <p:nvPr/>
        </p:nvPicPr>
        <p:blipFill rotWithShape="1">
          <a:blip r:embed="rId3">
            <a:alphaModFix/>
          </a:blip>
          <a:srcRect/>
          <a:stretch/>
        </p:blipFill>
        <p:spPr>
          <a:xfrm>
            <a:off x="0" y="1"/>
            <a:ext cx="3728224" cy="7772399"/>
          </a:xfrm>
          <a:prstGeom prst="rect">
            <a:avLst/>
          </a:prstGeom>
          <a:noFill/>
          <a:ln>
            <a:noFill/>
          </a:ln>
        </p:spPr>
      </p:pic>
      <p:sp>
        <p:nvSpPr>
          <p:cNvPr id="167" name="Google Shape;167;g3045cfb3912_5_0"/>
          <p:cNvSpPr txBox="1"/>
          <p:nvPr/>
        </p:nvSpPr>
        <p:spPr>
          <a:xfrm>
            <a:off x="301285" y="4214824"/>
            <a:ext cx="2517000" cy="1077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a:solidFill>
                  <a:schemeClr val="lt1"/>
                </a:solidFill>
                <a:latin typeface="Libre Franklin Medium"/>
                <a:ea typeface="Libre Franklin Medium"/>
                <a:cs typeface="Libre Franklin Medium"/>
                <a:sym typeface="Libre Franklin Medium"/>
              </a:rPr>
              <a:t>From Sea to Rail: Implementing Smart Technology into Intermodal Ports</a:t>
            </a:r>
            <a:endParaRPr sz="1600" b="1" i="0" u="none" strike="noStrike" cap="none">
              <a:solidFill>
                <a:schemeClr val="lt1"/>
              </a:solidFill>
              <a:latin typeface="Libre Franklin Medium"/>
              <a:ea typeface="Libre Franklin Medium"/>
              <a:cs typeface="Libre Franklin Medium"/>
              <a:sym typeface="Libre Franklin Medium"/>
            </a:endParaRPr>
          </a:p>
        </p:txBody>
      </p:sp>
      <p:sp>
        <p:nvSpPr>
          <p:cNvPr id="168" name="Google Shape;168;g3045cfb3912_5_0"/>
          <p:cNvSpPr txBox="1"/>
          <p:nvPr/>
        </p:nvSpPr>
        <p:spPr>
          <a:xfrm>
            <a:off x="166400" y="5425748"/>
            <a:ext cx="2968200" cy="1092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0" i="0" u="none" strike="noStrike" cap="none">
                <a:solidFill>
                  <a:srgbClr val="29E06D"/>
                </a:solidFill>
                <a:latin typeface="Libre Franklin Medium"/>
                <a:ea typeface="Libre Franklin Medium"/>
                <a:cs typeface="Libre Franklin Medium"/>
                <a:sym typeface="Libre Franklin Medium"/>
              </a:rPr>
              <a:t>Karyn Phankhao, Dylan Seecharan, Daniel Vickers, Samuel Orihuela</a:t>
            </a:r>
            <a:endParaRPr sz="1300" b="0" i="0" u="none" strike="noStrike" cap="none">
              <a:solidFill>
                <a:srgbClr val="29E06D"/>
              </a:solidFill>
              <a:latin typeface="Libre Franklin Medium"/>
              <a:ea typeface="Libre Franklin Medium"/>
              <a:cs typeface="Libre Franklin Medium"/>
              <a:sym typeface="Libre Franklin Medium"/>
            </a:endParaRPr>
          </a:p>
          <a:p>
            <a:pPr marL="0" marR="0" lvl="0" indent="0" algn="ctr" rtl="0">
              <a:spcBef>
                <a:spcPts val="0"/>
              </a:spcBef>
              <a:spcAft>
                <a:spcPts val="0"/>
              </a:spcAft>
              <a:buNone/>
            </a:pPr>
            <a:br>
              <a:rPr lang="en-US" sz="1300" b="0" i="0" u="none" strike="noStrike" cap="none">
                <a:solidFill>
                  <a:srgbClr val="29E06D"/>
                </a:solidFill>
                <a:latin typeface="Libre Franklin Medium"/>
                <a:ea typeface="Libre Franklin Medium"/>
                <a:cs typeface="Libre Franklin Medium"/>
                <a:sym typeface="Libre Franklin Medium"/>
              </a:rPr>
            </a:br>
            <a:r>
              <a:rPr lang="en-US" sz="1300" b="0" i="0" u="none" strike="noStrike" cap="none">
                <a:solidFill>
                  <a:srgbClr val="29E06D"/>
                </a:solidFill>
                <a:latin typeface="Libre Franklin Medium"/>
                <a:ea typeface="Libre Franklin Medium"/>
                <a:cs typeface="Libre Franklin Medium"/>
                <a:sym typeface="Libre Franklin Medium"/>
              </a:rPr>
              <a:t>Faculty Advisor: Margaret Kidd</a:t>
            </a:r>
            <a:endParaRPr sz="1300" b="0" i="0" u="none" strike="noStrike" cap="none">
              <a:solidFill>
                <a:srgbClr val="29E06D"/>
              </a:solidFill>
              <a:latin typeface="Libre Franklin Medium"/>
              <a:ea typeface="Libre Franklin Medium"/>
              <a:cs typeface="Libre Franklin Medium"/>
              <a:sym typeface="Libre Franklin Medium"/>
            </a:endParaRPr>
          </a:p>
          <a:p>
            <a:pPr marL="0" marR="0" lvl="0" indent="0" algn="ctr" rtl="0">
              <a:spcBef>
                <a:spcPts val="0"/>
              </a:spcBef>
              <a:spcAft>
                <a:spcPts val="0"/>
              </a:spcAft>
              <a:buNone/>
            </a:pPr>
            <a:r>
              <a:rPr lang="en-US" sz="1300" b="0" i="0" u="none" strike="noStrike" cap="none">
                <a:solidFill>
                  <a:srgbClr val="29E06D"/>
                </a:solidFill>
                <a:latin typeface="Libre Franklin Medium"/>
                <a:ea typeface="Libre Franklin Medium"/>
                <a:cs typeface="Libre Franklin Medium"/>
                <a:sym typeface="Libre Franklin Medium"/>
              </a:rPr>
              <a:t>University of Houston</a:t>
            </a:r>
            <a:endParaRPr sz="1300"/>
          </a:p>
        </p:txBody>
      </p:sp>
      <p:pic>
        <p:nvPicPr>
          <p:cNvPr id="169" name="Google Shape;169;g3045cfb3912_5_0" descr="A black background with white text&#10;&#10;Description automatically generated with low confidence"/>
          <p:cNvPicPr preferRelativeResize="0"/>
          <p:nvPr/>
        </p:nvPicPr>
        <p:blipFill rotWithShape="1">
          <a:blip r:embed="rId4">
            <a:alphaModFix/>
          </a:blip>
          <a:srcRect/>
          <a:stretch/>
        </p:blipFill>
        <p:spPr>
          <a:xfrm>
            <a:off x="-1" y="1265898"/>
            <a:ext cx="3239911" cy="1822450"/>
          </a:xfrm>
          <a:prstGeom prst="rect">
            <a:avLst/>
          </a:prstGeom>
          <a:noFill/>
          <a:ln>
            <a:noFill/>
          </a:ln>
        </p:spPr>
      </p:pic>
      <p:pic>
        <p:nvPicPr>
          <p:cNvPr id="170" name="Google Shape;170;g3045cfb3912_5_0"/>
          <p:cNvPicPr preferRelativeResize="0"/>
          <p:nvPr/>
        </p:nvPicPr>
        <p:blipFill rotWithShape="1">
          <a:blip r:embed="rId5">
            <a:alphaModFix/>
          </a:blip>
          <a:srcRect/>
          <a:stretch/>
        </p:blipFill>
        <p:spPr>
          <a:xfrm>
            <a:off x="4015739" y="7158177"/>
            <a:ext cx="2073301" cy="392604"/>
          </a:xfrm>
          <a:prstGeom prst="rect">
            <a:avLst/>
          </a:prstGeom>
          <a:noFill/>
          <a:ln>
            <a:noFill/>
          </a:ln>
        </p:spPr>
      </p:pic>
      <p:pic>
        <p:nvPicPr>
          <p:cNvPr id="171" name="Google Shape;171;g3045cfb3912_5_0" descr="A blue and black logo&#10;&#10;Description automatically generated"/>
          <p:cNvPicPr preferRelativeResize="0"/>
          <p:nvPr/>
        </p:nvPicPr>
        <p:blipFill rotWithShape="1">
          <a:blip r:embed="rId6">
            <a:alphaModFix/>
          </a:blip>
          <a:srcRect/>
          <a:stretch/>
        </p:blipFill>
        <p:spPr>
          <a:xfrm>
            <a:off x="8597922" y="7053984"/>
            <a:ext cx="623363" cy="574753"/>
          </a:xfrm>
          <a:prstGeom prst="rect">
            <a:avLst/>
          </a:prstGeom>
          <a:noFill/>
          <a:ln>
            <a:noFill/>
          </a:ln>
        </p:spPr>
      </p:pic>
      <p:pic>
        <p:nvPicPr>
          <p:cNvPr id="172" name="Google Shape;172;g3045cfb3912_5_0" descr="A logo for a university&#10;&#10;Description automatically generated"/>
          <p:cNvPicPr preferRelativeResize="0"/>
          <p:nvPr/>
        </p:nvPicPr>
        <p:blipFill rotWithShape="1">
          <a:blip r:embed="rId7">
            <a:alphaModFix/>
          </a:blip>
          <a:srcRect/>
          <a:stretch/>
        </p:blipFill>
        <p:spPr>
          <a:xfrm>
            <a:off x="6324671" y="7158053"/>
            <a:ext cx="2110256" cy="394929"/>
          </a:xfrm>
          <a:prstGeom prst="rect">
            <a:avLst/>
          </a:prstGeom>
          <a:noFill/>
          <a:ln>
            <a:noFill/>
          </a:ln>
        </p:spPr>
      </p:pic>
      <p:pic>
        <p:nvPicPr>
          <p:cNvPr id="173" name="Google Shape;173;g3045cfb3912_5_0" descr="A yellow and grey logo&#10;&#10;Description automatically generated"/>
          <p:cNvPicPr preferRelativeResize="0"/>
          <p:nvPr/>
        </p:nvPicPr>
        <p:blipFill rotWithShape="1">
          <a:blip r:embed="rId8">
            <a:alphaModFix/>
          </a:blip>
          <a:srcRect/>
          <a:stretch/>
        </p:blipFill>
        <p:spPr>
          <a:xfrm>
            <a:off x="9432713" y="7156763"/>
            <a:ext cx="1375628" cy="383374"/>
          </a:xfrm>
          <a:prstGeom prst="rect">
            <a:avLst/>
          </a:prstGeom>
          <a:noFill/>
          <a:ln>
            <a:noFill/>
          </a:ln>
        </p:spPr>
      </p:pic>
      <p:pic>
        <p:nvPicPr>
          <p:cNvPr id="174" name="Google Shape;174;g3045cfb3912_5_0" descr="A red circle with blue text&#10;&#10;Description automatically generated"/>
          <p:cNvPicPr preferRelativeResize="0"/>
          <p:nvPr/>
        </p:nvPicPr>
        <p:blipFill rotWithShape="1">
          <a:blip r:embed="rId9">
            <a:alphaModFix/>
          </a:blip>
          <a:srcRect l="8958" t="11724" r="13652" b="11151"/>
          <a:stretch/>
        </p:blipFill>
        <p:spPr>
          <a:xfrm>
            <a:off x="10996656" y="7059209"/>
            <a:ext cx="655533" cy="593052"/>
          </a:xfrm>
          <a:prstGeom prst="rect">
            <a:avLst/>
          </a:prstGeom>
          <a:noFill/>
          <a:ln>
            <a:noFill/>
          </a:ln>
        </p:spPr>
      </p:pic>
      <p:sp>
        <p:nvSpPr>
          <p:cNvPr id="175" name="Google Shape;175;g3045cfb3912_5_0"/>
          <p:cNvSpPr/>
          <p:nvPr/>
        </p:nvSpPr>
        <p:spPr>
          <a:xfrm>
            <a:off x="6457775" y="274375"/>
            <a:ext cx="3015000" cy="5457000"/>
          </a:xfrm>
          <a:prstGeom prst="rect">
            <a:avLst/>
          </a:prstGeom>
          <a:solidFill>
            <a:srgbClr val="FFFFFF">
              <a:alpha val="95000"/>
            </a:srgbClr>
          </a:solidFill>
          <a:ln w="28575" cap="flat" cmpd="sng">
            <a:solidFill>
              <a:srgbClr val="2070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76" name="Google Shape;176;g3045cfb3912_5_0"/>
          <p:cNvSpPr txBox="1"/>
          <p:nvPr/>
        </p:nvSpPr>
        <p:spPr>
          <a:xfrm>
            <a:off x="3955269" y="467866"/>
            <a:ext cx="2325300" cy="100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50" b="1" i="0" u="none" strike="noStrike" cap="none">
                <a:solidFill>
                  <a:schemeClr val="dk1"/>
                </a:solidFill>
                <a:latin typeface="Calibri"/>
                <a:ea typeface="Calibri"/>
                <a:cs typeface="Calibri"/>
                <a:sym typeface="Calibri"/>
              </a:rPr>
              <a:t>Intermodal infrastructure </a:t>
            </a:r>
            <a:r>
              <a:rPr lang="en-US" sz="850" b="0" i="0" u="none" strike="noStrike" cap="none">
                <a:solidFill>
                  <a:schemeClr val="dk1"/>
                </a:solidFill>
                <a:latin typeface="Calibri"/>
                <a:ea typeface="Calibri"/>
                <a:cs typeface="Calibri"/>
                <a:sym typeface="Calibri"/>
              </a:rPr>
              <a:t>plays a critical role in enhancing the efficiency and connectivity of global trade networks by integrating various modes of transportation, such as rail, road, and maritime systems. Ports are pivotal in this infrastructure, acting as crucial hubs for different transport modes.</a:t>
            </a:r>
            <a:endParaRPr sz="850">
              <a:solidFill>
                <a:schemeClr val="dk1"/>
              </a:solidFill>
              <a:latin typeface="Calibri"/>
              <a:ea typeface="Calibri"/>
              <a:cs typeface="Calibri"/>
              <a:sym typeface="Calibri"/>
            </a:endParaRPr>
          </a:p>
        </p:txBody>
      </p:sp>
      <p:sp>
        <p:nvSpPr>
          <p:cNvPr id="177" name="Google Shape;177;g3045cfb3912_5_0"/>
          <p:cNvSpPr/>
          <p:nvPr/>
        </p:nvSpPr>
        <p:spPr>
          <a:xfrm>
            <a:off x="4015739" y="100944"/>
            <a:ext cx="2217600" cy="365700"/>
          </a:xfrm>
          <a:prstGeom prst="rect">
            <a:avLst/>
          </a:prstGeom>
          <a:solidFill>
            <a:srgbClr val="2E75B5"/>
          </a:solidFill>
          <a:ln w="28575" cap="flat" cmpd="sng">
            <a:solidFill>
              <a:srgbClr val="67DF6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g3045cfb3912_5_0"/>
          <p:cNvSpPr/>
          <p:nvPr/>
        </p:nvSpPr>
        <p:spPr>
          <a:xfrm>
            <a:off x="3863000" y="2588875"/>
            <a:ext cx="2502300" cy="3142500"/>
          </a:xfrm>
          <a:prstGeom prst="rect">
            <a:avLst/>
          </a:prstGeom>
          <a:solidFill>
            <a:srgbClr val="FFFFFF">
              <a:alpha val="95000"/>
            </a:srgbClr>
          </a:solidFill>
          <a:ln w="28575" cap="flat" cmpd="sng">
            <a:solidFill>
              <a:srgbClr val="2070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g3045cfb3912_5_0"/>
          <p:cNvSpPr/>
          <p:nvPr/>
        </p:nvSpPr>
        <p:spPr>
          <a:xfrm>
            <a:off x="3984200" y="2393537"/>
            <a:ext cx="2217600" cy="365700"/>
          </a:xfrm>
          <a:prstGeom prst="rect">
            <a:avLst/>
          </a:prstGeom>
          <a:solidFill>
            <a:srgbClr val="2E75B5"/>
          </a:solidFill>
          <a:ln w="28575" cap="flat" cmpd="sng">
            <a:solidFill>
              <a:srgbClr val="67DF6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g3045cfb3912_5_0"/>
          <p:cNvSpPr txBox="1"/>
          <p:nvPr/>
        </p:nvSpPr>
        <p:spPr>
          <a:xfrm>
            <a:off x="4237689" y="2422468"/>
            <a:ext cx="1710600" cy="2925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lt1"/>
                </a:solidFill>
                <a:latin typeface="Calibri"/>
                <a:ea typeface="Calibri"/>
                <a:cs typeface="Calibri"/>
                <a:sym typeface="Calibri"/>
              </a:rPr>
              <a:t>Challenges</a:t>
            </a:r>
            <a:endParaRPr sz="1300"/>
          </a:p>
        </p:txBody>
      </p:sp>
      <p:sp>
        <p:nvSpPr>
          <p:cNvPr id="181" name="Google Shape;181;g3045cfb3912_5_0"/>
          <p:cNvSpPr/>
          <p:nvPr/>
        </p:nvSpPr>
        <p:spPr>
          <a:xfrm>
            <a:off x="9560950" y="274375"/>
            <a:ext cx="2496900" cy="3213000"/>
          </a:xfrm>
          <a:prstGeom prst="rect">
            <a:avLst/>
          </a:prstGeom>
          <a:solidFill>
            <a:srgbClr val="FFFFFF">
              <a:alpha val="95000"/>
            </a:srgbClr>
          </a:solidFill>
          <a:ln w="28575" cap="flat" cmpd="sng">
            <a:solidFill>
              <a:srgbClr val="2070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g3045cfb3912_5_0"/>
          <p:cNvSpPr/>
          <p:nvPr/>
        </p:nvSpPr>
        <p:spPr>
          <a:xfrm>
            <a:off x="9697314" y="116604"/>
            <a:ext cx="2212463" cy="365760"/>
          </a:xfrm>
          <a:prstGeom prst="rect">
            <a:avLst/>
          </a:prstGeom>
          <a:solidFill>
            <a:srgbClr val="2E75B5"/>
          </a:solidFill>
          <a:ln w="28575" cap="flat" cmpd="sng">
            <a:solidFill>
              <a:srgbClr val="67DF6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g3045cfb3912_5_0"/>
          <p:cNvSpPr txBox="1"/>
          <p:nvPr/>
        </p:nvSpPr>
        <p:spPr>
          <a:xfrm>
            <a:off x="10135606" y="152604"/>
            <a:ext cx="1362600" cy="2925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lt1"/>
                </a:solidFill>
                <a:latin typeface="Calibri"/>
                <a:ea typeface="Calibri"/>
                <a:cs typeface="Calibri"/>
                <a:sym typeface="Calibri"/>
              </a:rPr>
              <a:t>Results</a:t>
            </a:r>
            <a:endParaRPr sz="1300"/>
          </a:p>
        </p:txBody>
      </p:sp>
      <p:sp>
        <p:nvSpPr>
          <p:cNvPr id="184" name="Google Shape;184;g3045cfb3912_5_0"/>
          <p:cNvSpPr/>
          <p:nvPr/>
        </p:nvSpPr>
        <p:spPr>
          <a:xfrm>
            <a:off x="9556025" y="3748225"/>
            <a:ext cx="2505600" cy="1983300"/>
          </a:xfrm>
          <a:prstGeom prst="rect">
            <a:avLst/>
          </a:prstGeom>
          <a:solidFill>
            <a:srgbClr val="FFFFFF">
              <a:alpha val="95000"/>
            </a:srgbClr>
          </a:solidFill>
          <a:ln w="28575" cap="flat" cmpd="sng">
            <a:solidFill>
              <a:srgbClr val="2070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g3045cfb3912_5_0"/>
          <p:cNvSpPr/>
          <p:nvPr/>
        </p:nvSpPr>
        <p:spPr>
          <a:xfrm>
            <a:off x="9710639" y="3552868"/>
            <a:ext cx="2212500" cy="365700"/>
          </a:xfrm>
          <a:prstGeom prst="rect">
            <a:avLst/>
          </a:prstGeom>
          <a:solidFill>
            <a:srgbClr val="2E75B5"/>
          </a:solidFill>
          <a:ln w="28575" cap="flat" cmpd="sng">
            <a:solidFill>
              <a:srgbClr val="67DF6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g3045cfb3912_5_0"/>
          <p:cNvSpPr txBox="1"/>
          <p:nvPr/>
        </p:nvSpPr>
        <p:spPr>
          <a:xfrm>
            <a:off x="10232533" y="3577177"/>
            <a:ext cx="1193400" cy="2925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lt1"/>
                </a:solidFill>
                <a:latin typeface="Calibri"/>
                <a:ea typeface="Calibri"/>
                <a:cs typeface="Calibri"/>
                <a:sym typeface="Calibri"/>
              </a:rPr>
              <a:t>Conclusion</a:t>
            </a:r>
            <a:endParaRPr sz="1300"/>
          </a:p>
        </p:txBody>
      </p:sp>
      <p:sp>
        <p:nvSpPr>
          <p:cNvPr id="187" name="Google Shape;187;g3045cfb3912_5_0"/>
          <p:cNvSpPr txBox="1"/>
          <p:nvPr/>
        </p:nvSpPr>
        <p:spPr>
          <a:xfrm>
            <a:off x="4494456" y="123018"/>
            <a:ext cx="1218000" cy="2925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lt1"/>
                </a:solidFill>
                <a:latin typeface="Calibri"/>
                <a:ea typeface="Calibri"/>
                <a:cs typeface="Calibri"/>
                <a:sym typeface="Calibri"/>
              </a:rPr>
              <a:t>Abstract</a:t>
            </a:r>
            <a:endParaRPr sz="1300"/>
          </a:p>
        </p:txBody>
      </p:sp>
      <p:pic>
        <p:nvPicPr>
          <p:cNvPr id="188" name="Google Shape;188;g3045cfb3912_5_0" descr="A green and white circle&#10;&#10;Description automatically generated"/>
          <p:cNvPicPr preferRelativeResize="0"/>
          <p:nvPr/>
        </p:nvPicPr>
        <p:blipFill rotWithShape="1">
          <a:blip r:embed="rId10">
            <a:alphaModFix/>
          </a:blip>
          <a:srcRect/>
          <a:stretch/>
        </p:blipFill>
        <p:spPr>
          <a:xfrm>
            <a:off x="10105173" y="930925"/>
            <a:ext cx="1205150" cy="322093"/>
          </a:xfrm>
          <a:prstGeom prst="rect">
            <a:avLst/>
          </a:prstGeom>
          <a:noFill/>
          <a:ln>
            <a:noFill/>
          </a:ln>
        </p:spPr>
      </p:pic>
      <p:sp>
        <p:nvSpPr>
          <p:cNvPr id="189" name="Google Shape;189;g3045cfb3912_5_0"/>
          <p:cNvSpPr txBox="1"/>
          <p:nvPr/>
        </p:nvSpPr>
        <p:spPr>
          <a:xfrm>
            <a:off x="9649125" y="517419"/>
            <a:ext cx="2496900" cy="41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 dirty="0">
                <a:solidFill>
                  <a:schemeClr val="dk1"/>
                </a:solidFill>
                <a:latin typeface="Calibri"/>
                <a:ea typeface="Calibri"/>
                <a:cs typeface="Calibri"/>
                <a:sym typeface="Calibri"/>
              </a:rPr>
              <a:t>The implementation of smart port technologies like port communication systems has aided these ports achieve significant </a:t>
            </a:r>
            <a:r>
              <a:rPr lang="en-US" sz="700" b="1" dirty="0">
                <a:solidFill>
                  <a:schemeClr val="dk1"/>
                </a:solidFill>
                <a:latin typeface="Calibri"/>
                <a:ea typeface="Calibri"/>
                <a:cs typeface="Calibri"/>
                <a:sym typeface="Calibri"/>
              </a:rPr>
              <a:t>reduction of cargo handling times</a:t>
            </a:r>
            <a:r>
              <a:rPr lang="en-US" sz="700" dirty="0">
                <a:solidFill>
                  <a:schemeClr val="dk1"/>
                </a:solidFill>
                <a:latin typeface="Calibri"/>
                <a:ea typeface="Calibri"/>
                <a:cs typeface="Calibri"/>
                <a:sym typeface="Calibri"/>
              </a:rPr>
              <a:t>.</a:t>
            </a:r>
            <a:endParaRPr sz="700" dirty="0"/>
          </a:p>
        </p:txBody>
      </p:sp>
      <p:sp>
        <p:nvSpPr>
          <p:cNvPr id="190" name="Google Shape;190;g3045cfb3912_5_0"/>
          <p:cNvSpPr txBox="1"/>
          <p:nvPr/>
        </p:nvSpPr>
        <p:spPr>
          <a:xfrm>
            <a:off x="10027750" y="1203925"/>
            <a:ext cx="535500" cy="184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 b="1">
                <a:solidFill>
                  <a:schemeClr val="dk1"/>
                </a:solidFill>
                <a:latin typeface="Calibri"/>
                <a:ea typeface="Calibri"/>
                <a:cs typeface="Calibri"/>
                <a:sym typeface="Calibri"/>
              </a:rPr>
              <a:t>Valencia</a:t>
            </a:r>
            <a:endParaRPr sz="1200" b="1"/>
          </a:p>
        </p:txBody>
      </p:sp>
      <p:sp>
        <p:nvSpPr>
          <p:cNvPr id="191" name="Google Shape;191;g3045cfb3912_5_0"/>
          <p:cNvSpPr txBox="1"/>
          <p:nvPr/>
        </p:nvSpPr>
        <p:spPr>
          <a:xfrm>
            <a:off x="10370839" y="1203920"/>
            <a:ext cx="673800" cy="184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 b="1">
                <a:solidFill>
                  <a:schemeClr val="dk1"/>
                </a:solidFill>
                <a:latin typeface="Calibri"/>
                <a:ea typeface="Calibri"/>
                <a:cs typeface="Calibri"/>
                <a:sym typeface="Calibri"/>
              </a:rPr>
              <a:t>Los Angeles</a:t>
            </a:r>
            <a:endParaRPr sz="1200" b="1"/>
          </a:p>
        </p:txBody>
      </p:sp>
      <p:sp>
        <p:nvSpPr>
          <p:cNvPr id="192" name="Google Shape;192;g3045cfb3912_5_0"/>
          <p:cNvSpPr txBox="1"/>
          <p:nvPr/>
        </p:nvSpPr>
        <p:spPr>
          <a:xfrm>
            <a:off x="10870727" y="1203925"/>
            <a:ext cx="535500" cy="184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 b="1">
                <a:solidFill>
                  <a:schemeClr val="dk1"/>
                </a:solidFill>
                <a:latin typeface="Calibri"/>
                <a:ea typeface="Calibri"/>
                <a:cs typeface="Calibri"/>
                <a:sym typeface="Calibri"/>
              </a:rPr>
              <a:t>Hamburg</a:t>
            </a:r>
            <a:endParaRPr sz="1200" b="1"/>
          </a:p>
        </p:txBody>
      </p:sp>
      <p:sp>
        <p:nvSpPr>
          <p:cNvPr id="193" name="Google Shape;193;g3045cfb3912_5_0"/>
          <p:cNvSpPr/>
          <p:nvPr/>
        </p:nvSpPr>
        <p:spPr>
          <a:xfrm>
            <a:off x="6965344" y="554529"/>
            <a:ext cx="1984374" cy="303920"/>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Port Community System</a:t>
            </a:r>
            <a:endParaRPr b="1"/>
          </a:p>
        </p:txBody>
      </p:sp>
      <p:sp>
        <p:nvSpPr>
          <p:cNvPr id="194" name="Google Shape;194;g3045cfb3912_5_0"/>
          <p:cNvSpPr txBox="1"/>
          <p:nvPr/>
        </p:nvSpPr>
        <p:spPr>
          <a:xfrm>
            <a:off x="6494583" y="946471"/>
            <a:ext cx="1609800" cy="12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50" b="0" i="0" u="none" strike="noStrike">
                <a:solidFill>
                  <a:srgbClr val="000000"/>
                </a:solidFill>
                <a:latin typeface="Calibri"/>
                <a:ea typeface="Calibri"/>
                <a:cs typeface="Calibri"/>
                <a:sym typeface="Calibri"/>
              </a:rPr>
              <a:t>A </a:t>
            </a:r>
            <a:r>
              <a:rPr lang="en-US" sz="850" b="1" i="0" u="none" strike="noStrike">
                <a:solidFill>
                  <a:srgbClr val="000000"/>
                </a:solidFill>
                <a:latin typeface="Calibri"/>
                <a:ea typeface="Calibri"/>
                <a:cs typeface="Calibri"/>
                <a:sym typeface="Calibri"/>
              </a:rPr>
              <a:t>Port Community System</a:t>
            </a:r>
            <a:r>
              <a:rPr lang="en-US" sz="850" b="0" i="0" u="none" strike="noStrike">
                <a:solidFill>
                  <a:srgbClr val="000000"/>
                </a:solidFill>
                <a:latin typeface="Calibri"/>
                <a:ea typeface="Calibri"/>
                <a:cs typeface="Calibri"/>
                <a:sym typeface="Calibri"/>
              </a:rPr>
              <a:t> (PCS) is an open electronic network which facilitates real-time data exchange and coordination among different members of the information and communication system. </a:t>
            </a:r>
            <a:endParaRPr sz="850"/>
          </a:p>
          <a:p>
            <a:pPr marL="0" marR="0" lvl="0" indent="0" algn="l" rtl="0">
              <a:spcBef>
                <a:spcPts val="0"/>
              </a:spcBef>
              <a:spcAft>
                <a:spcPts val="0"/>
              </a:spcAft>
              <a:buNone/>
            </a:pPr>
            <a:br>
              <a:rPr lang="en-US" sz="850">
                <a:solidFill>
                  <a:schemeClr val="dk1"/>
                </a:solidFill>
                <a:latin typeface="Calibri"/>
                <a:ea typeface="Calibri"/>
                <a:cs typeface="Calibri"/>
                <a:sym typeface="Calibri"/>
              </a:rPr>
            </a:br>
            <a:endParaRPr sz="850">
              <a:solidFill>
                <a:schemeClr val="dk1"/>
              </a:solidFill>
              <a:latin typeface="Calibri"/>
              <a:ea typeface="Calibri"/>
              <a:cs typeface="Calibri"/>
              <a:sym typeface="Calibri"/>
            </a:endParaRPr>
          </a:p>
        </p:txBody>
      </p:sp>
      <p:sp>
        <p:nvSpPr>
          <p:cNvPr id="195" name="Google Shape;195;g3045cfb3912_5_0"/>
          <p:cNvSpPr txBox="1"/>
          <p:nvPr/>
        </p:nvSpPr>
        <p:spPr>
          <a:xfrm>
            <a:off x="10113698" y="979950"/>
            <a:ext cx="363600" cy="215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1">
                <a:solidFill>
                  <a:schemeClr val="dk1"/>
                </a:solidFill>
                <a:latin typeface="Calibri"/>
                <a:ea typeface="Calibri"/>
                <a:cs typeface="Calibri"/>
                <a:sym typeface="Calibri"/>
              </a:rPr>
              <a:t>20%</a:t>
            </a:r>
            <a:endParaRPr sz="900" b="1"/>
          </a:p>
        </p:txBody>
      </p:sp>
      <p:sp>
        <p:nvSpPr>
          <p:cNvPr id="196" name="Google Shape;196;g3045cfb3912_5_0"/>
          <p:cNvSpPr txBox="1"/>
          <p:nvPr/>
        </p:nvSpPr>
        <p:spPr>
          <a:xfrm>
            <a:off x="10525952" y="979950"/>
            <a:ext cx="363600" cy="215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1">
                <a:solidFill>
                  <a:schemeClr val="dk1"/>
                </a:solidFill>
                <a:latin typeface="Calibri"/>
                <a:ea typeface="Calibri"/>
                <a:cs typeface="Calibri"/>
                <a:sym typeface="Calibri"/>
              </a:rPr>
              <a:t>15%</a:t>
            </a:r>
            <a:endParaRPr sz="900" b="1"/>
          </a:p>
        </p:txBody>
      </p:sp>
      <p:sp>
        <p:nvSpPr>
          <p:cNvPr id="197" name="Google Shape;197;g3045cfb3912_5_0"/>
          <p:cNvSpPr txBox="1"/>
          <p:nvPr/>
        </p:nvSpPr>
        <p:spPr>
          <a:xfrm>
            <a:off x="10938200" y="979950"/>
            <a:ext cx="363600" cy="215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1">
                <a:solidFill>
                  <a:schemeClr val="dk1"/>
                </a:solidFill>
                <a:latin typeface="Calibri"/>
                <a:ea typeface="Calibri"/>
                <a:cs typeface="Calibri"/>
                <a:sym typeface="Calibri"/>
              </a:rPr>
              <a:t>30%</a:t>
            </a:r>
            <a:endParaRPr sz="900" b="1"/>
          </a:p>
        </p:txBody>
      </p:sp>
      <p:sp>
        <p:nvSpPr>
          <p:cNvPr id="198" name="Google Shape;198;g3045cfb3912_5_0"/>
          <p:cNvSpPr/>
          <p:nvPr/>
        </p:nvSpPr>
        <p:spPr>
          <a:xfrm>
            <a:off x="6589702" y="102104"/>
            <a:ext cx="2735659" cy="365760"/>
          </a:xfrm>
          <a:prstGeom prst="rect">
            <a:avLst/>
          </a:prstGeom>
          <a:solidFill>
            <a:srgbClr val="2E75B5"/>
          </a:solidFill>
          <a:ln w="28575" cap="flat" cmpd="sng">
            <a:solidFill>
              <a:srgbClr val="67DF6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g3045cfb3912_5_0"/>
          <p:cNvSpPr txBox="1"/>
          <p:nvPr/>
        </p:nvSpPr>
        <p:spPr>
          <a:xfrm>
            <a:off x="6903000" y="143663"/>
            <a:ext cx="1977000" cy="2925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lt1"/>
                </a:solidFill>
                <a:latin typeface="Calibri"/>
                <a:ea typeface="Calibri"/>
                <a:cs typeface="Calibri"/>
                <a:sym typeface="Calibri"/>
              </a:rPr>
              <a:t>Methodology</a:t>
            </a:r>
            <a:endParaRPr sz="1300"/>
          </a:p>
        </p:txBody>
      </p:sp>
      <p:sp>
        <p:nvSpPr>
          <p:cNvPr id="200" name="Google Shape;200;g3045cfb3912_5_0"/>
          <p:cNvSpPr/>
          <p:nvPr/>
        </p:nvSpPr>
        <p:spPr>
          <a:xfrm>
            <a:off x="10902850" y="5873275"/>
            <a:ext cx="1155000" cy="1077300"/>
          </a:xfrm>
          <a:prstGeom prst="rect">
            <a:avLst/>
          </a:prstGeom>
          <a:solidFill>
            <a:schemeClr val="lt1"/>
          </a:solidFill>
          <a:ln w="28575" cap="flat" cmpd="sng">
            <a:solidFill>
              <a:srgbClr val="2070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QR</a:t>
            </a:r>
            <a:endParaRPr/>
          </a:p>
        </p:txBody>
      </p:sp>
      <p:sp>
        <p:nvSpPr>
          <p:cNvPr id="201" name="Google Shape;201;g3045cfb3912_5_0"/>
          <p:cNvSpPr/>
          <p:nvPr/>
        </p:nvSpPr>
        <p:spPr>
          <a:xfrm>
            <a:off x="3877650" y="5992375"/>
            <a:ext cx="6930600" cy="958200"/>
          </a:xfrm>
          <a:prstGeom prst="rect">
            <a:avLst/>
          </a:prstGeom>
          <a:solidFill>
            <a:schemeClr val="lt1"/>
          </a:solidFill>
          <a:ln w="28575" cap="flat" cmpd="sng">
            <a:solidFill>
              <a:srgbClr val="2070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g3045cfb3912_5_0"/>
          <p:cNvSpPr/>
          <p:nvPr/>
        </p:nvSpPr>
        <p:spPr>
          <a:xfrm>
            <a:off x="4014250" y="5831701"/>
            <a:ext cx="2217600" cy="307800"/>
          </a:xfrm>
          <a:prstGeom prst="rect">
            <a:avLst/>
          </a:prstGeom>
          <a:solidFill>
            <a:srgbClr val="2E75B5"/>
          </a:solidFill>
          <a:ln w="28575" cap="flat" cmpd="sng">
            <a:solidFill>
              <a:srgbClr val="67DF6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g3045cfb3912_5_0"/>
          <p:cNvSpPr txBox="1"/>
          <p:nvPr/>
        </p:nvSpPr>
        <p:spPr>
          <a:xfrm>
            <a:off x="4230261" y="5827535"/>
            <a:ext cx="1828200" cy="2925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1">
                <a:solidFill>
                  <a:schemeClr val="lt1"/>
                </a:solidFill>
                <a:latin typeface="Calibri"/>
                <a:ea typeface="Calibri"/>
                <a:cs typeface="Calibri"/>
                <a:sym typeface="Calibri"/>
              </a:rPr>
              <a:t>Intermodal Ports</a:t>
            </a:r>
            <a:endParaRPr sz="1300"/>
          </a:p>
        </p:txBody>
      </p:sp>
      <p:pic>
        <p:nvPicPr>
          <p:cNvPr id="204" name="Google Shape;204;g3045cfb3912_5_0" descr="A cartoon of a ship and a ship&#10;&#10;Description automatically generated"/>
          <p:cNvPicPr preferRelativeResize="0"/>
          <p:nvPr/>
        </p:nvPicPr>
        <p:blipFill rotWithShape="1">
          <a:blip r:embed="rId11">
            <a:alphaModFix/>
          </a:blip>
          <a:srcRect/>
          <a:stretch/>
        </p:blipFill>
        <p:spPr>
          <a:xfrm>
            <a:off x="6294200" y="5483675"/>
            <a:ext cx="4546299" cy="698400"/>
          </a:xfrm>
          <a:prstGeom prst="rect">
            <a:avLst/>
          </a:prstGeom>
          <a:noFill/>
          <a:ln>
            <a:noFill/>
          </a:ln>
        </p:spPr>
      </p:pic>
      <p:sp>
        <p:nvSpPr>
          <p:cNvPr id="205" name="Google Shape;205;g3045cfb3912_5_0"/>
          <p:cNvSpPr txBox="1"/>
          <p:nvPr/>
        </p:nvSpPr>
        <p:spPr>
          <a:xfrm>
            <a:off x="4956717" y="6149752"/>
            <a:ext cx="1411059"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112456"/>
                </a:solidFill>
                <a:latin typeface="Calibri"/>
                <a:ea typeface="Calibri"/>
                <a:cs typeface="Calibri"/>
                <a:sym typeface="Calibri"/>
              </a:rPr>
              <a:t>Port of Los Angeles</a:t>
            </a:r>
            <a:endParaRPr/>
          </a:p>
        </p:txBody>
      </p:sp>
      <p:pic>
        <p:nvPicPr>
          <p:cNvPr id="206" name="Google Shape;206;g3045cfb3912_5_0"/>
          <p:cNvPicPr preferRelativeResize="0"/>
          <p:nvPr/>
        </p:nvPicPr>
        <p:blipFill rotWithShape="1">
          <a:blip r:embed="rId12">
            <a:alphaModFix/>
          </a:blip>
          <a:srcRect/>
          <a:stretch/>
        </p:blipFill>
        <p:spPr>
          <a:xfrm>
            <a:off x="4113297" y="6239801"/>
            <a:ext cx="866166" cy="640080"/>
          </a:xfrm>
          <a:prstGeom prst="rect">
            <a:avLst/>
          </a:prstGeom>
          <a:noFill/>
          <a:ln w="9525" cap="flat" cmpd="sng">
            <a:solidFill>
              <a:srgbClr val="276DEF"/>
            </a:solidFill>
            <a:prstDash val="solid"/>
            <a:round/>
            <a:headEnd type="none" w="sm" len="sm"/>
            <a:tailEnd type="none" w="sm" len="sm"/>
          </a:ln>
        </p:spPr>
      </p:pic>
      <p:pic>
        <p:nvPicPr>
          <p:cNvPr id="207" name="Google Shape;207;g3045cfb3912_5_0" descr="Los Angeles (Long Beach-San Pedro, California) cruise port schedule |  CruiseMapper"/>
          <p:cNvPicPr preferRelativeResize="0"/>
          <p:nvPr/>
        </p:nvPicPr>
        <p:blipFill rotWithShape="1">
          <a:blip r:embed="rId13">
            <a:alphaModFix/>
          </a:blip>
          <a:srcRect l="8161" t="12002" r="64057" b="55030"/>
          <a:stretch/>
        </p:blipFill>
        <p:spPr>
          <a:xfrm>
            <a:off x="3955287" y="6183414"/>
            <a:ext cx="411900" cy="416100"/>
          </a:xfrm>
          <a:prstGeom prst="ellipse">
            <a:avLst/>
          </a:prstGeom>
          <a:noFill/>
          <a:ln w="9525" cap="flat" cmpd="sng">
            <a:solidFill>
              <a:srgbClr val="276DEF"/>
            </a:solidFill>
            <a:prstDash val="solid"/>
            <a:round/>
            <a:headEnd type="none" w="sm" len="sm"/>
            <a:tailEnd type="none" w="sm" len="sm"/>
          </a:ln>
        </p:spPr>
      </p:pic>
      <p:sp>
        <p:nvSpPr>
          <p:cNvPr id="208" name="Google Shape;208;g3045cfb3912_5_0"/>
          <p:cNvSpPr txBox="1"/>
          <p:nvPr/>
        </p:nvSpPr>
        <p:spPr>
          <a:xfrm>
            <a:off x="4969231" y="6307942"/>
            <a:ext cx="154732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Located in the US, 7 major container terminals and 6 intermodal rail yards with direct access to the Alameda Corridor</a:t>
            </a:r>
            <a:endParaRPr/>
          </a:p>
        </p:txBody>
      </p:sp>
      <p:pic>
        <p:nvPicPr>
          <p:cNvPr id="209" name="Google Shape;209;g3045cfb3912_5_0" descr="The Port Of Singapore : One Of The Busiest Ports In The World"/>
          <p:cNvPicPr preferRelativeResize="0"/>
          <p:nvPr/>
        </p:nvPicPr>
        <p:blipFill rotWithShape="1">
          <a:blip r:embed="rId14">
            <a:alphaModFix/>
          </a:blip>
          <a:srcRect/>
          <a:stretch/>
        </p:blipFill>
        <p:spPr>
          <a:xfrm>
            <a:off x="6544430" y="6239801"/>
            <a:ext cx="868681" cy="640080"/>
          </a:xfrm>
          <a:prstGeom prst="rect">
            <a:avLst/>
          </a:prstGeom>
          <a:noFill/>
          <a:ln w="9525" cap="flat" cmpd="sng">
            <a:solidFill>
              <a:srgbClr val="276DEF"/>
            </a:solidFill>
            <a:prstDash val="solid"/>
            <a:round/>
            <a:headEnd type="none" w="sm" len="sm"/>
            <a:tailEnd type="none" w="sm" len="sm"/>
          </a:ln>
        </p:spPr>
      </p:pic>
      <p:sp>
        <p:nvSpPr>
          <p:cNvPr id="210" name="Google Shape;210;g3045cfb3912_5_0"/>
          <p:cNvSpPr txBox="1"/>
          <p:nvPr/>
        </p:nvSpPr>
        <p:spPr>
          <a:xfrm>
            <a:off x="7392773" y="6149752"/>
            <a:ext cx="120515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112456"/>
                </a:solidFill>
                <a:latin typeface="Calibri"/>
                <a:ea typeface="Calibri"/>
                <a:cs typeface="Calibri"/>
                <a:sym typeface="Calibri"/>
              </a:rPr>
              <a:t>Port of Singapore</a:t>
            </a:r>
            <a:endParaRPr/>
          </a:p>
        </p:txBody>
      </p:sp>
      <p:sp>
        <p:nvSpPr>
          <p:cNvPr id="211" name="Google Shape;211;g3045cfb3912_5_0"/>
          <p:cNvSpPr txBox="1"/>
          <p:nvPr/>
        </p:nvSpPr>
        <p:spPr>
          <a:xfrm>
            <a:off x="7403614" y="6310828"/>
            <a:ext cx="120515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chemeClr val="dk1"/>
                </a:solidFill>
                <a:latin typeface="Calibri"/>
                <a:ea typeface="Calibri"/>
                <a:cs typeface="Calibri"/>
                <a:sym typeface="Calibri"/>
              </a:rPr>
              <a:t>Located in Asia, this port is the busiest container transshipment hub and largest publicly owned</a:t>
            </a:r>
            <a:endParaRPr dirty="0"/>
          </a:p>
        </p:txBody>
      </p:sp>
      <p:pic>
        <p:nvPicPr>
          <p:cNvPr id="212" name="Google Shape;212;g3045cfb3912_5_0" descr="singapore-location • Fabio's LifeTour"/>
          <p:cNvPicPr preferRelativeResize="0"/>
          <p:nvPr/>
        </p:nvPicPr>
        <p:blipFill rotWithShape="1">
          <a:blip r:embed="rId15">
            <a:alphaModFix/>
          </a:blip>
          <a:srcRect l="61386" t="21273" r="7589" b="27868"/>
          <a:stretch/>
        </p:blipFill>
        <p:spPr>
          <a:xfrm>
            <a:off x="6364579" y="6162561"/>
            <a:ext cx="427800" cy="416100"/>
          </a:xfrm>
          <a:prstGeom prst="ellipse">
            <a:avLst/>
          </a:prstGeom>
          <a:noFill/>
          <a:ln w="9525" cap="flat" cmpd="sng">
            <a:solidFill>
              <a:srgbClr val="276DEF"/>
            </a:solidFill>
            <a:prstDash val="solid"/>
            <a:round/>
            <a:headEnd type="none" w="sm" len="sm"/>
            <a:tailEnd type="none" w="sm" len="sm"/>
          </a:ln>
        </p:spPr>
      </p:pic>
      <p:pic>
        <p:nvPicPr>
          <p:cNvPr id="213" name="Google Shape;213;g3045cfb3912_5_0" descr="Port of Hamburg | All-purpose port Hamburg"/>
          <p:cNvPicPr preferRelativeResize="0"/>
          <p:nvPr/>
        </p:nvPicPr>
        <p:blipFill rotWithShape="1">
          <a:blip r:embed="rId16">
            <a:alphaModFix/>
          </a:blip>
          <a:srcRect/>
          <a:stretch/>
        </p:blipFill>
        <p:spPr>
          <a:xfrm>
            <a:off x="8752911" y="6244398"/>
            <a:ext cx="868680" cy="639565"/>
          </a:xfrm>
          <a:prstGeom prst="rect">
            <a:avLst/>
          </a:prstGeom>
          <a:noFill/>
          <a:ln w="9525" cap="flat" cmpd="sng">
            <a:solidFill>
              <a:srgbClr val="276DEF"/>
            </a:solidFill>
            <a:prstDash val="solid"/>
            <a:round/>
            <a:headEnd type="none" w="sm" len="sm"/>
            <a:tailEnd type="none" w="sm" len="sm"/>
          </a:ln>
        </p:spPr>
      </p:pic>
      <p:sp>
        <p:nvSpPr>
          <p:cNvPr id="214" name="Google Shape;214;g3045cfb3912_5_0"/>
          <p:cNvSpPr txBox="1"/>
          <p:nvPr/>
        </p:nvSpPr>
        <p:spPr>
          <a:xfrm>
            <a:off x="9596780" y="6157173"/>
            <a:ext cx="117080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112456"/>
                </a:solidFill>
                <a:latin typeface="Calibri"/>
                <a:ea typeface="Calibri"/>
                <a:cs typeface="Calibri"/>
                <a:sym typeface="Calibri"/>
              </a:rPr>
              <a:t>Port of Hamburg</a:t>
            </a:r>
            <a:endParaRPr/>
          </a:p>
        </p:txBody>
      </p:sp>
      <p:pic>
        <p:nvPicPr>
          <p:cNvPr id="215" name="Google Shape;215;g3045cfb3912_5_0" descr="Germany on world map: surrounding countries and location on Europe map"/>
          <p:cNvPicPr preferRelativeResize="0"/>
          <p:nvPr/>
        </p:nvPicPr>
        <p:blipFill rotWithShape="1">
          <a:blip r:embed="rId17">
            <a:alphaModFix/>
          </a:blip>
          <a:srcRect l="31805" t="6877" r="24429" b="45349"/>
          <a:stretch/>
        </p:blipFill>
        <p:spPr>
          <a:xfrm>
            <a:off x="8620817" y="6157273"/>
            <a:ext cx="427800" cy="416100"/>
          </a:xfrm>
          <a:prstGeom prst="ellipse">
            <a:avLst/>
          </a:prstGeom>
          <a:noFill/>
          <a:ln w="9525" cap="flat" cmpd="sng">
            <a:solidFill>
              <a:srgbClr val="276DEF"/>
            </a:solidFill>
            <a:prstDash val="solid"/>
            <a:round/>
            <a:headEnd type="none" w="sm" len="sm"/>
            <a:tailEnd type="none" w="sm" len="sm"/>
          </a:ln>
        </p:spPr>
      </p:pic>
      <p:sp>
        <p:nvSpPr>
          <p:cNvPr id="216" name="Google Shape;216;g3045cfb3912_5_0"/>
          <p:cNvSpPr txBox="1"/>
          <p:nvPr/>
        </p:nvSpPr>
        <p:spPr>
          <a:xfrm>
            <a:off x="9621367" y="6328940"/>
            <a:ext cx="12408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Located in Europe, it is the third largest with more than 1300 freight trains operating a week</a:t>
            </a:r>
            <a:endParaRPr/>
          </a:p>
        </p:txBody>
      </p:sp>
      <p:pic>
        <p:nvPicPr>
          <p:cNvPr id="217" name="Google Shape;217;g3045cfb3912_5_0" descr="80+ Intermodal Stock Illustrations, Royalty-Free Vector Graphics &amp; Clip Art  - iStock | Intermodal transport, Intermodal container, Intermodal truck"/>
          <p:cNvPicPr preferRelativeResize="0"/>
          <p:nvPr/>
        </p:nvPicPr>
        <p:blipFill rotWithShape="1">
          <a:blip r:embed="rId18">
            <a:alphaModFix/>
          </a:blip>
          <a:srcRect l="10829" t="11047" r="12383" b="10573"/>
          <a:stretch/>
        </p:blipFill>
        <p:spPr>
          <a:xfrm>
            <a:off x="5181375" y="1341350"/>
            <a:ext cx="933165" cy="892799"/>
          </a:xfrm>
          <a:prstGeom prst="rect">
            <a:avLst/>
          </a:prstGeom>
          <a:noFill/>
          <a:ln>
            <a:noFill/>
          </a:ln>
        </p:spPr>
      </p:pic>
      <p:sp>
        <p:nvSpPr>
          <p:cNvPr id="218" name="Google Shape;218;g3045cfb3912_5_0"/>
          <p:cNvSpPr txBox="1"/>
          <p:nvPr/>
        </p:nvSpPr>
        <p:spPr>
          <a:xfrm>
            <a:off x="3970549" y="1385225"/>
            <a:ext cx="1288800" cy="100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50" b="0" i="0" u="none" strike="noStrike">
                <a:solidFill>
                  <a:schemeClr val="dk1"/>
                </a:solidFill>
                <a:latin typeface="Calibri"/>
                <a:ea typeface="Calibri"/>
                <a:cs typeface="Calibri"/>
                <a:sym typeface="Calibri"/>
              </a:rPr>
              <a:t>Effective intermodal connections reduce transit times, lower costs, and minimize environmental impacts by optimizing routes.</a:t>
            </a:r>
            <a:endParaRPr sz="850"/>
          </a:p>
          <a:p>
            <a:pPr marL="0" marR="0" lvl="0" indent="0" algn="l" rtl="0">
              <a:spcBef>
                <a:spcPts val="0"/>
              </a:spcBef>
              <a:spcAft>
                <a:spcPts val="0"/>
              </a:spcAft>
              <a:buNone/>
            </a:pPr>
            <a:endParaRPr sz="850">
              <a:solidFill>
                <a:schemeClr val="dk1"/>
              </a:solidFill>
              <a:latin typeface="Calibri"/>
              <a:ea typeface="Calibri"/>
              <a:cs typeface="Calibri"/>
              <a:sym typeface="Calibri"/>
            </a:endParaRPr>
          </a:p>
        </p:txBody>
      </p:sp>
      <p:sp>
        <p:nvSpPr>
          <p:cNvPr id="219" name="Google Shape;219;g3045cfb3912_5_0"/>
          <p:cNvSpPr/>
          <p:nvPr/>
        </p:nvSpPr>
        <p:spPr>
          <a:xfrm>
            <a:off x="6457786" y="2694975"/>
            <a:ext cx="2509500" cy="303900"/>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Internal Improvement</a:t>
            </a:r>
            <a:endParaRPr/>
          </a:p>
        </p:txBody>
      </p:sp>
      <p:sp>
        <p:nvSpPr>
          <p:cNvPr id="220" name="Google Shape;220;g3045cfb3912_5_0"/>
          <p:cNvSpPr/>
          <p:nvPr/>
        </p:nvSpPr>
        <p:spPr>
          <a:xfrm>
            <a:off x="6965344" y="3921588"/>
            <a:ext cx="2507400" cy="303900"/>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Community Accessibility</a:t>
            </a:r>
            <a:endParaRPr/>
          </a:p>
        </p:txBody>
      </p:sp>
      <p:sp>
        <p:nvSpPr>
          <p:cNvPr id="221" name="Google Shape;221;g3045cfb3912_5_0"/>
          <p:cNvSpPr txBox="1"/>
          <p:nvPr/>
        </p:nvSpPr>
        <p:spPr>
          <a:xfrm>
            <a:off x="6500068" y="1850262"/>
            <a:ext cx="2867700" cy="7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50" b="0" i="0" u="none" strike="noStrike">
                <a:solidFill>
                  <a:srgbClr val="000000"/>
                </a:solidFill>
                <a:latin typeface="Calibri"/>
                <a:ea typeface="Calibri"/>
                <a:cs typeface="Calibri"/>
                <a:sym typeface="Calibri"/>
              </a:rPr>
              <a:t>Aiding in improving speed, communication, and operational transparency by optimizing efficiency and reducing bottlenecks. The benefits of a PCS are abundant and broad, they can be separated into two major categories: </a:t>
            </a:r>
            <a:r>
              <a:rPr lang="en-US" sz="850" b="1" i="0" u="none" strike="noStrike">
                <a:solidFill>
                  <a:srgbClr val="000000"/>
                </a:solidFill>
                <a:latin typeface="Calibri"/>
                <a:ea typeface="Calibri"/>
                <a:cs typeface="Calibri"/>
                <a:sym typeface="Calibri"/>
              </a:rPr>
              <a:t>Internal </a:t>
            </a:r>
            <a:r>
              <a:rPr lang="en-US" sz="850" b="1">
                <a:latin typeface="Calibri"/>
                <a:ea typeface="Calibri"/>
                <a:cs typeface="Calibri"/>
                <a:sym typeface="Calibri"/>
              </a:rPr>
              <a:t>I</a:t>
            </a:r>
            <a:r>
              <a:rPr lang="en-US" sz="850" b="1" i="0" u="none" strike="noStrike">
                <a:solidFill>
                  <a:srgbClr val="000000"/>
                </a:solidFill>
                <a:latin typeface="Calibri"/>
                <a:ea typeface="Calibri"/>
                <a:cs typeface="Calibri"/>
                <a:sym typeface="Calibri"/>
              </a:rPr>
              <a:t>mprovements</a:t>
            </a:r>
            <a:r>
              <a:rPr lang="en-US" sz="850">
                <a:latin typeface="Calibri"/>
                <a:ea typeface="Calibri"/>
                <a:cs typeface="Calibri"/>
                <a:sym typeface="Calibri"/>
              </a:rPr>
              <a:t> </a:t>
            </a:r>
            <a:r>
              <a:rPr lang="en-US" sz="850" b="0" i="0" u="none" strike="noStrike">
                <a:solidFill>
                  <a:srgbClr val="000000"/>
                </a:solidFill>
                <a:latin typeface="Calibri"/>
                <a:ea typeface="Calibri"/>
                <a:cs typeface="Calibri"/>
                <a:sym typeface="Calibri"/>
              </a:rPr>
              <a:t>and </a:t>
            </a:r>
            <a:r>
              <a:rPr lang="en-US" sz="850" b="1">
                <a:latin typeface="Calibri"/>
                <a:ea typeface="Calibri"/>
                <a:cs typeface="Calibri"/>
                <a:sym typeface="Calibri"/>
              </a:rPr>
              <a:t>C</a:t>
            </a:r>
            <a:r>
              <a:rPr lang="en-US" sz="850" b="1" i="0" u="none" strike="noStrike">
                <a:solidFill>
                  <a:srgbClr val="000000"/>
                </a:solidFill>
                <a:latin typeface="Calibri"/>
                <a:ea typeface="Calibri"/>
                <a:cs typeface="Calibri"/>
                <a:sym typeface="Calibri"/>
              </a:rPr>
              <a:t>ommunity </a:t>
            </a:r>
            <a:r>
              <a:rPr lang="en-US" sz="850" b="1">
                <a:latin typeface="Calibri"/>
                <a:ea typeface="Calibri"/>
                <a:cs typeface="Calibri"/>
                <a:sym typeface="Calibri"/>
              </a:rPr>
              <a:t>A</a:t>
            </a:r>
            <a:r>
              <a:rPr lang="en-US" sz="850" b="1" i="0" u="none" strike="noStrike">
                <a:solidFill>
                  <a:srgbClr val="000000"/>
                </a:solidFill>
                <a:latin typeface="Calibri"/>
                <a:ea typeface="Calibri"/>
                <a:cs typeface="Calibri"/>
                <a:sym typeface="Calibri"/>
              </a:rPr>
              <a:t>ccessibility.</a:t>
            </a:r>
            <a:endParaRPr sz="850" b="1">
              <a:solidFill>
                <a:schemeClr val="dk1"/>
              </a:solidFill>
              <a:latin typeface="Calibri"/>
              <a:ea typeface="Calibri"/>
              <a:cs typeface="Calibri"/>
              <a:sym typeface="Calibri"/>
            </a:endParaRPr>
          </a:p>
        </p:txBody>
      </p:sp>
      <p:pic>
        <p:nvPicPr>
          <p:cNvPr id="222" name="Google Shape;222;g3045cfb3912_5_0"/>
          <p:cNvPicPr preferRelativeResize="0"/>
          <p:nvPr/>
        </p:nvPicPr>
        <p:blipFill rotWithShape="1">
          <a:blip r:embed="rId19">
            <a:alphaModFix/>
          </a:blip>
          <a:srcRect/>
          <a:stretch/>
        </p:blipFill>
        <p:spPr>
          <a:xfrm>
            <a:off x="8087700" y="899115"/>
            <a:ext cx="1240800" cy="983585"/>
          </a:xfrm>
          <a:prstGeom prst="rect">
            <a:avLst/>
          </a:prstGeom>
          <a:noFill/>
          <a:ln>
            <a:noFill/>
          </a:ln>
        </p:spPr>
      </p:pic>
      <p:sp>
        <p:nvSpPr>
          <p:cNvPr id="223" name="Google Shape;223;g3045cfb3912_5_0"/>
          <p:cNvSpPr txBox="1"/>
          <p:nvPr/>
        </p:nvSpPr>
        <p:spPr>
          <a:xfrm>
            <a:off x="6509298" y="3080726"/>
            <a:ext cx="3014100" cy="7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50" b="0" i="0" u="none" strike="noStrike" dirty="0">
                <a:solidFill>
                  <a:srgbClr val="000000"/>
                </a:solidFill>
                <a:latin typeface="Calibri"/>
                <a:ea typeface="Calibri"/>
                <a:cs typeface="Calibri"/>
                <a:sym typeface="Calibri"/>
              </a:rPr>
              <a:t>Using an electronic network like PCS allows instant access and transfer of accurate data across all members. This decreases the rate of data errors to near zero, along with saving costs by reducing internal labor and time spent collecting, storing, accessing, and transferring data.</a:t>
            </a:r>
            <a:endParaRPr sz="850" b="0" dirty="0">
              <a:solidFill>
                <a:schemeClr val="dk1"/>
              </a:solidFill>
              <a:latin typeface="Calibri"/>
              <a:ea typeface="Calibri"/>
              <a:cs typeface="Calibri"/>
              <a:sym typeface="Calibri"/>
            </a:endParaRPr>
          </a:p>
        </p:txBody>
      </p:sp>
      <p:sp>
        <p:nvSpPr>
          <p:cNvPr id="224" name="Google Shape;224;g3045cfb3912_5_0"/>
          <p:cNvSpPr txBox="1"/>
          <p:nvPr/>
        </p:nvSpPr>
        <p:spPr>
          <a:xfrm>
            <a:off x="6506573" y="4332112"/>
            <a:ext cx="1891800" cy="12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50" b="0" i="0" u="none" strike="noStrike" dirty="0">
                <a:solidFill>
                  <a:srgbClr val="000000"/>
                </a:solidFill>
                <a:latin typeface="Calibri"/>
                <a:ea typeface="Calibri"/>
                <a:cs typeface="Calibri"/>
                <a:sym typeface="Calibri"/>
              </a:rPr>
              <a:t>Port Community Systems also come with the benefit of greatly increased community accessibility, allowing members to access real-time data regarding services, along with improving communication between parties. Stakeholders can also stay better informed and access relevant data through PCS.</a:t>
            </a:r>
            <a:endParaRPr sz="850" b="0" dirty="0">
              <a:solidFill>
                <a:schemeClr val="dk1"/>
              </a:solidFill>
              <a:latin typeface="Calibri"/>
              <a:ea typeface="Calibri"/>
              <a:cs typeface="Calibri"/>
              <a:sym typeface="Calibri"/>
            </a:endParaRPr>
          </a:p>
        </p:txBody>
      </p:sp>
      <p:sp>
        <p:nvSpPr>
          <p:cNvPr id="225" name="Google Shape;225;g3045cfb3912_5_0"/>
          <p:cNvSpPr txBox="1"/>
          <p:nvPr/>
        </p:nvSpPr>
        <p:spPr>
          <a:xfrm>
            <a:off x="9606648" y="3736175"/>
            <a:ext cx="2436900" cy="17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850" dirty="0">
                <a:solidFill>
                  <a:schemeClr val="dk1"/>
                </a:solidFill>
                <a:latin typeface="Calibri"/>
                <a:ea typeface="Calibri"/>
                <a:cs typeface="Calibri"/>
                <a:sym typeface="Calibri"/>
              </a:rPr>
              <a:t>In conclusion, an intermodal infrastructure is vital for the optimization of global trade. Though many ports have issues with connectivity challenges affecting efficiency.  With the introduction of smart port technologies, such as the Port Community System (PCS), many  of these issues would be effectively solved. By enabling real-time data exchange and improving communication, PCS reduces errors and increase financial gains. Moreover, it enhances accessibility for all stakeholders, streamlining operations. </a:t>
            </a:r>
            <a:endParaRPr sz="850" dirty="0">
              <a:solidFill>
                <a:schemeClr val="dk1"/>
              </a:solidFill>
              <a:latin typeface="Calibri"/>
              <a:ea typeface="Calibri"/>
              <a:cs typeface="Calibri"/>
              <a:sym typeface="Calibri"/>
            </a:endParaRPr>
          </a:p>
          <a:p>
            <a:pPr marL="0" lvl="0" indent="0" algn="l" rtl="0">
              <a:spcBef>
                <a:spcPts val="1200"/>
              </a:spcBef>
              <a:spcAft>
                <a:spcPts val="0"/>
              </a:spcAft>
              <a:buNone/>
            </a:pPr>
            <a:endParaRPr sz="900" dirty="0">
              <a:solidFill>
                <a:schemeClr val="dk1"/>
              </a:solidFill>
              <a:latin typeface="Calibri"/>
              <a:ea typeface="Calibri"/>
              <a:cs typeface="Calibri"/>
              <a:sym typeface="Calibri"/>
            </a:endParaRPr>
          </a:p>
        </p:txBody>
      </p:sp>
      <p:pic>
        <p:nvPicPr>
          <p:cNvPr id="226" name="Google Shape;226;g3045cfb3912_5_0"/>
          <p:cNvPicPr preferRelativeResize="0"/>
          <p:nvPr/>
        </p:nvPicPr>
        <p:blipFill>
          <a:blip r:embed="rId20">
            <a:alphaModFix/>
          </a:blip>
          <a:stretch>
            <a:fillRect/>
          </a:stretch>
        </p:blipFill>
        <p:spPr>
          <a:xfrm>
            <a:off x="8313325" y="4428438"/>
            <a:ext cx="1042800" cy="997500"/>
          </a:xfrm>
          <a:prstGeom prst="roundRect">
            <a:avLst>
              <a:gd name="adj" fmla="val 16667"/>
            </a:avLst>
          </a:prstGeom>
          <a:noFill/>
          <a:ln>
            <a:noFill/>
          </a:ln>
        </p:spPr>
      </p:pic>
      <p:sp>
        <p:nvSpPr>
          <p:cNvPr id="227" name="Google Shape;227;g3045cfb3912_5_0"/>
          <p:cNvSpPr txBox="1"/>
          <p:nvPr/>
        </p:nvSpPr>
        <p:spPr>
          <a:xfrm>
            <a:off x="3874988" y="2694975"/>
            <a:ext cx="2436900" cy="167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00" b="1" dirty="0">
                <a:solidFill>
                  <a:schemeClr val="dk1"/>
                </a:solidFill>
              </a:rPr>
              <a:t> Infrastructure Bottlenecks: </a:t>
            </a:r>
            <a:r>
              <a:rPr lang="en-US" sz="700" dirty="0">
                <a:solidFill>
                  <a:schemeClr val="dk1"/>
                </a:solidFill>
              </a:rPr>
              <a:t>Outdated infrastructure cannot keep up with growing cargo volumes, leading to congestion and delays.</a:t>
            </a:r>
            <a:endParaRPr sz="700" dirty="0">
              <a:solidFill>
                <a:schemeClr val="dk1"/>
              </a:solidFill>
            </a:endParaRPr>
          </a:p>
          <a:p>
            <a:pPr marL="0" lvl="0" indent="0" algn="l" rtl="0">
              <a:spcBef>
                <a:spcPts val="0"/>
              </a:spcBef>
              <a:spcAft>
                <a:spcPts val="0"/>
              </a:spcAft>
              <a:buNone/>
            </a:pPr>
            <a:r>
              <a:rPr lang="en-US" sz="700" b="1" dirty="0">
                <a:solidFill>
                  <a:schemeClr val="dk1"/>
                </a:solidFill>
              </a:rPr>
              <a:t>Poor Road and Rail Connectivity</a:t>
            </a:r>
            <a:r>
              <a:rPr lang="en-US" sz="700" dirty="0">
                <a:solidFill>
                  <a:schemeClr val="dk1"/>
                </a:solidFill>
              </a:rPr>
              <a:t>: Insufficient links to rail and road networks slow cargo transfers, increasing time and costs.</a:t>
            </a:r>
            <a:endParaRPr sz="700" dirty="0">
              <a:solidFill>
                <a:schemeClr val="dk1"/>
              </a:solidFill>
            </a:endParaRPr>
          </a:p>
          <a:p>
            <a:pPr marL="0" lvl="0" indent="0" algn="l" rtl="0">
              <a:spcBef>
                <a:spcPts val="0"/>
              </a:spcBef>
              <a:spcAft>
                <a:spcPts val="0"/>
              </a:spcAft>
              <a:buNone/>
            </a:pPr>
            <a:r>
              <a:rPr lang="en-US" sz="700" b="1" dirty="0">
                <a:solidFill>
                  <a:schemeClr val="dk1"/>
                </a:solidFill>
              </a:rPr>
              <a:t>Fragmented Systems</a:t>
            </a:r>
            <a:r>
              <a:rPr lang="en-US" sz="700" dirty="0">
                <a:solidFill>
                  <a:schemeClr val="dk1"/>
                </a:solidFill>
              </a:rPr>
              <a:t>: Lack of real-time data sharing between stakeholders causes miscommunication and scheduling delays. </a:t>
            </a:r>
            <a:endParaRPr sz="700" dirty="0">
              <a:solidFill>
                <a:schemeClr val="dk1"/>
              </a:solidFill>
            </a:endParaRPr>
          </a:p>
          <a:p>
            <a:pPr marL="0" lvl="0" indent="0" algn="l" rtl="0">
              <a:spcBef>
                <a:spcPts val="0"/>
              </a:spcBef>
              <a:spcAft>
                <a:spcPts val="0"/>
              </a:spcAft>
              <a:buNone/>
            </a:pPr>
            <a:r>
              <a:rPr lang="en-US" sz="700" b="1" dirty="0">
                <a:solidFill>
                  <a:schemeClr val="dk1"/>
                </a:solidFill>
              </a:rPr>
              <a:t>Customs and Regulatory Delays</a:t>
            </a:r>
            <a:r>
              <a:rPr lang="en-US" sz="700" dirty="0">
                <a:solidFill>
                  <a:schemeClr val="dk1"/>
                </a:solidFill>
              </a:rPr>
              <a:t>: Inefficient customs procedures extend delivery times and increase costs, especially without integrated systems. </a:t>
            </a:r>
            <a:endParaRPr sz="700" dirty="0">
              <a:solidFill>
                <a:schemeClr val="dk1"/>
              </a:solidFill>
            </a:endParaRPr>
          </a:p>
          <a:p>
            <a:pPr marL="0" lvl="0" indent="0" algn="l" rtl="0">
              <a:spcBef>
                <a:spcPts val="0"/>
              </a:spcBef>
              <a:spcAft>
                <a:spcPts val="0"/>
              </a:spcAft>
              <a:buNone/>
            </a:pPr>
            <a:r>
              <a:rPr lang="en-US" sz="700" b="1" dirty="0">
                <a:solidFill>
                  <a:schemeClr val="dk1"/>
                </a:solidFill>
              </a:rPr>
              <a:t>Underinvestment in Technology</a:t>
            </a:r>
            <a:r>
              <a:rPr lang="en-US" sz="700" dirty="0">
                <a:solidFill>
                  <a:schemeClr val="dk1"/>
                </a:solidFill>
              </a:rPr>
              <a:t>: Many ports lack automation and smart systems, making it difficult to manage growing cargo volumes efficiently.</a:t>
            </a:r>
            <a:endParaRPr sz="700" dirty="0">
              <a:solidFill>
                <a:schemeClr val="dk1"/>
              </a:solidFill>
            </a:endParaRPr>
          </a:p>
        </p:txBody>
      </p:sp>
      <p:pic>
        <p:nvPicPr>
          <p:cNvPr id="228" name="Google Shape;228;g3045cfb3912_5_0"/>
          <p:cNvPicPr preferRelativeResize="0"/>
          <p:nvPr/>
        </p:nvPicPr>
        <p:blipFill>
          <a:blip r:embed="rId21">
            <a:alphaModFix/>
          </a:blip>
          <a:stretch>
            <a:fillRect/>
          </a:stretch>
        </p:blipFill>
        <p:spPr>
          <a:xfrm>
            <a:off x="10979914" y="5913175"/>
            <a:ext cx="1000861" cy="997500"/>
          </a:xfrm>
          <a:prstGeom prst="rect">
            <a:avLst/>
          </a:prstGeom>
          <a:noFill/>
          <a:ln>
            <a:noFill/>
          </a:ln>
        </p:spPr>
      </p:pic>
      <p:pic>
        <p:nvPicPr>
          <p:cNvPr id="230" name="Google Shape;230;g3045cfb3912_5_0"/>
          <p:cNvPicPr preferRelativeResize="0"/>
          <p:nvPr/>
        </p:nvPicPr>
        <p:blipFill>
          <a:blip r:embed="rId22">
            <a:alphaModFix/>
          </a:blip>
          <a:stretch>
            <a:fillRect/>
          </a:stretch>
        </p:blipFill>
        <p:spPr>
          <a:xfrm>
            <a:off x="9724375" y="1693488"/>
            <a:ext cx="2178625" cy="1098925"/>
          </a:xfrm>
          <a:prstGeom prst="rect">
            <a:avLst/>
          </a:prstGeom>
          <a:noFill/>
          <a:ln>
            <a:noFill/>
          </a:ln>
        </p:spPr>
      </p:pic>
      <p:pic>
        <p:nvPicPr>
          <p:cNvPr id="231" name="Google Shape;231;g3045cfb3912_5_0"/>
          <p:cNvPicPr preferRelativeResize="0"/>
          <p:nvPr/>
        </p:nvPicPr>
        <p:blipFill>
          <a:blip r:embed="rId23">
            <a:alphaModFix/>
          </a:blip>
          <a:stretch>
            <a:fillRect/>
          </a:stretch>
        </p:blipFill>
        <p:spPr>
          <a:xfrm>
            <a:off x="3984200" y="4444575"/>
            <a:ext cx="2271450" cy="1200700"/>
          </a:xfrm>
          <a:prstGeom prst="rect">
            <a:avLst/>
          </a:prstGeom>
          <a:noFill/>
          <a:ln>
            <a:noFill/>
          </a:ln>
        </p:spPr>
      </p:pic>
      <p:sp>
        <p:nvSpPr>
          <p:cNvPr id="232" name="Google Shape;232;g3045cfb3912_5_0"/>
          <p:cNvSpPr txBox="1"/>
          <p:nvPr/>
        </p:nvSpPr>
        <p:spPr>
          <a:xfrm>
            <a:off x="9654594" y="2754377"/>
            <a:ext cx="2402251" cy="6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00" b="1" dirty="0">
                <a:solidFill>
                  <a:schemeClr val="dk1"/>
                </a:solidFill>
                <a:latin typeface="Calibri"/>
                <a:ea typeface="Calibri"/>
                <a:cs typeface="Calibri"/>
                <a:sym typeface="Calibri"/>
              </a:rPr>
              <a:t>Valencia Port</a:t>
            </a:r>
            <a:r>
              <a:rPr lang="en-US" sz="700" dirty="0">
                <a:solidFill>
                  <a:schemeClr val="dk1"/>
                </a:solidFill>
                <a:latin typeface="Calibri"/>
                <a:ea typeface="Calibri"/>
                <a:cs typeface="Calibri"/>
                <a:sym typeface="Calibri"/>
              </a:rPr>
              <a:t> has saved $23 million annually since adopting PCS. </a:t>
            </a:r>
            <a:r>
              <a:rPr lang="en-US" sz="700" b="1" dirty="0">
                <a:solidFill>
                  <a:schemeClr val="dk1"/>
                </a:solidFill>
                <a:latin typeface="Calibri"/>
                <a:ea typeface="Calibri"/>
                <a:cs typeface="Calibri"/>
                <a:sym typeface="Calibri"/>
              </a:rPr>
              <a:t>Port of Rotterdam </a:t>
            </a:r>
            <a:r>
              <a:rPr lang="en-US" sz="700" dirty="0">
                <a:solidFill>
                  <a:schemeClr val="dk1"/>
                </a:solidFill>
                <a:latin typeface="Calibri"/>
                <a:ea typeface="Calibri"/>
                <a:cs typeface="Calibri"/>
                <a:sym typeface="Calibri"/>
              </a:rPr>
              <a:t>reported annual savings of $21.98 million. </a:t>
            </a:r>
            <a:r>
              <a:rPr lang="en-US" sz="700" b="1" dirty="0">
                <a:solidFill>
                  <a:schemeClr val="dk1"/>
                </a:solidFill>
                <a:latin typeface="Calibri"/>
                <a:ea typeface="Calibri"/>
                <a:cs typeface="Calibri"/>
                <a:sym typeface="Calibri"/>
              </a:rPr>
              <a:t>Port of Los Angeles</a:t>
            </a:r>
            <a:r>
              <a:rPr lang="en-US" sz="700" dirty="0">
                <a:solidFill>
                  <a:schemeClr val="dk1"/>
                </a:solidFill>
                <a:latin typeface="Calibri"/>
                <a:ea typeface="Calibri"/>
                <a:cs typeface="Calibri"/>
                <a:sym typeface="Calibri"/>
              </a:rPr>
              <a:t> and</a:t>
            </a:r>
            <a:r>
              <a:rPr lang="en-US" sz="700" b="1" dirty="0">
                <a:solidFill>
                  <a:schemeClr val="dk1"/>
                </a:solidFill>
                <a:latin typeface="Calibri"/>
                <a:ea typeface="Calibri"/>
                <a:cs typeface="Calibri"/>
                <a:sym typeface="Calibri"/>
              </a:rPr>
              <a:t> Port of Hamburg </a:t>
            </a:r>
            <a:r>
              <a:rPr lang="en-US" sz="700" dirty="0">
                <a:solidFill>
                  <a:schemeClr val="dk1"/>
                </a:solidFill>
                <a:latin typeface="Calibri"/>
                <a:ea typeface="Calibri"/>
                <a:cs typeface="Calibri"/>
                <a:sym typeface="Calibri"/>
              </a:rPr>
              <a:t>have also experienced substantial financial benefits, with savings of $10.5 million and $12.7 million per year, respectively. </a:t>
            </a:r>
            <a:endParaRPr sz="700"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C82FD393-152F-2841-82B7-39C96824A026}"/>
              </a:ext>
            </a:extLst>
          </p:cNvPr>
          <p:cNvSpPr txBox="1"/>
          <p:nvPr/>
        </p:nvSpPr>
        <p:spPr>
          <a:xfrm>
            <a:off x="9649125" y="1305800"/>
            <a:ext cx="2184400" cy="415498"/>
          </a:xfrm>
          <a:prstGeom prst="rect">
            <a:avLst/>
          </a:prstGeom>
          <a:noFill/>
        </p:spPr>
        <p:txBody>
          <a:bodyPr wrap="square" rtlCol="0">
            <a:spAutoFit/>
          </a:bodyPr>
          <a:lstStyle/>
          <a:p>
            <a:r>
              <a:rPr lang="en-US" sz="700" dirty="0">
                <a:latin typeface="Calibri" panose="020F0502020204030204" pitchFamily="34" charset="0"/>
                <a:cs typeface="Calibri" panose="020F0502020204030204" pitchFamily="34" charset="0"/>
              </a:rPr>
              <a:t>In addition to reduction of cargo handling times, multiple national ports have seen significant</a:t>
            </a:r>
            <a:r>
              <a:rPr lang="en-US" sz="700" b="1" dirty="0">
                <a:latin typeface="Calibri" panose="020F0502020204030204" pitchFamily="34" charset="0"/>
                <a:cs typeface="Calibri" panose="020F0502020204030204" pitchFamily="34" charset="0"/>
              </a:rPr>
              <a:t> financial gains </a:t>
            </a:r>
            <a:r>
              <a:rPr lang="en-US" sz="700" dirty="0">
                <a:latin typeface="Calibri" panose="020F0502020204030204" pitchFamily="34" charset="0"/>
                <a:cs typeface="Calibri" panose="020F0502020204030204" pitchFamily="34" charset="0"/>
              </a:rPr>
              <a:t>through the use of PCS.</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D886C92E93064FB088D332F054502D" ma:contentTypeVersion="22" ma:contentTypeDescription="Create a new document." ma:contentTypeScope="" ma:versionID="380ebbb214d7b4ae7b8a2d9460b9fec1">
  <xsd:schema xmlns:xsd="http://www.w3.org/2001/XMLSchema" xmlns:xs="http://www.w3.org/2001/XMLSchema" xmlns:p="http://schemas.microsoft.com/office/2006/metadata/properties" xmlns:ns1="http://schemas.microsoft.com/sharepoint/v3" xmlns:ns2="5a446794-2c60-4720-af33-76b39e6145da" xmlns:ns3="ff7ad11f-a4b5-4228-9f5e-daf97db62071" targetNamespace="http://schemas.microsoft.com/office/2006/metadata/properties" ma:root="true" ma:fieldsID="e70c0df0225318eb7c39969997abebbf" ns1:_="" ns2:_="" ns3:_="">
    <xsd:import namespace="http://schemas.microsoft.com/sharepoint/v3"/>
    <xsd:import namespace="5a446794-2c60-4720-af33-76b39e6145da"/>
    <xsd:import namespace="ff7ad11f-a4b5-4228-9f5e-daf97db6207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element ref="ns3:MediaServiceSearchProperties" minOccurs="0"/>
                <xsd:element ref="ns3:Comple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446794-2c60-4720-af33-76b39e6145d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aa17835-7d0e-4805-b6b5-c4a793e08095}" ma:internalName="TaxCatchAll" ma:showField="CatchAllData" ma:web="5a446794-2c60-4720-af33-76b39e6145d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f7ad11f-a4b5-4228-9f5e-daf97db6207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de37085-d7dd-4a3b-87d7-d7a14f4a688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Completed" ma:index="28" nillable="true" ma:displayName="Completed " ma:default="1" ma:format="Dropdown" ma:internalName="Complet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f7ad11f-a4b5-4228-9f5e-daf97db62071">
      <Terms xmlns="http://schemas.microsoft.com/office/infopath/2007/PartnerControls"/>
    </lcf76f155ced4ddcb4097134ff3c332f>
    <_ip_UnifiedCompliancePolicyUIAction xmlns="http://schemas.microsoft.com/sharepoint/v3" xsi:nil="true"/>
    <TaxCatchAll xmlns="5a446794-2c60-4720-af33-76b39e6145da" xsi:nil="true"/>
    <_ip_UnifiedCompliancePolicyProperties xmlns="http://schemas.microsoft.com/sharepoint/v3" xsi:nil="true"/>
    <Completed xmlns="ff7ad11f-a4b5-4228-9f5e-daf97db62071">true</Completed>
  </documentManagement>
</p:properties>
</file>

<file path=customXml/itemProps1.xml><?xml version="1.0" encoding="utf-8"?>
<ds:datastoreItem xmlns:ds="http://schemas.openxmlformats.org/officeDocument/2006/customXml" ds:itemID="{66C7F9C3-CB78-4ADA-8258-6CB33BF917E4}"/>
</file>

<file path=customXml/itemProps2.xml><?xml version="1.0" encoding="utf-8"?>
<ds:datastoreItem xmlns:ds="http://schemas.openxmlformats.org/officeDocument/2006/customXml" ds:itemID="{5F4E116A-66F6-4F48-8967-33BEB8070D6F}"/>
</file>

<file path=customXml/itemProps3.xml><?xml version="1.0" encoding="utf-8"?>
<ds:datastoreItem xmlns:ds="http://schemas.openxmlformats.org/officeDocument/2006/customXml" ds:itemID="{045AA2E9-D2B8-4972-92EB-80CD72D15D69}"/>
</file>

<file path=docProps/app.xml><?xml version="1.0" encoding="utf-8"?>
<Properties xmlns="http://schemas.openxmlformats.org/officeDocument/2006/extended-properties" xmlns:vt="http://schemas.openxmlformats.org/officeDocument/2006/docPropsVTypes">
  <TotalTime>9</TotalTime>
  <Words>633</Words>
  <Application>Microsoft Office PowerPoint</Application>
  <PresentationFormat>Custom</PresentationFormat>
  <Paragraphs>43</Paragraphs>
  <Slides>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Libre Franklin Medium</vt:lpstr>
      <vt:lpstr>Arial</vt:lpstr>
      <vt:lpstr>Calibri</vt:lpstr>
      <vt:lpstr>Office Theme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Clement, Kevin M</dc:creator>
  <cp:lastModifiedBy>Olivia Stephenson</cp:lastModifiedBy>
  <cp:revision>3</cp:revision>
  <dcterms:created xsi:type="dcterms:W3CDTF">2022-08-03T17:20:56Z</dcterms:created>
  <dcterms:modified xsi:type="dcterms:W3CDTF">2024-10-08T10:44:45Z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0x010100F1D886C92E93064FB088D332F054502D</vt:lpwstr>
  </property>
  <property fmtid="{D5CDD505-2E9C-101B-9397-08002B2CF9AE}" pid="3" name="MediaServiceImageTags">
    <vt:lpwstr/>
  </property>
</Properties>
</file>