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6"/>
  </p:notesMasterIdLst>
  <p:sldIdLst>
    <p:sldId id="261" r:id="rId5"/>
  </p:sldIdLst>
  <p:sldSz cx="36576000" cy="23317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44" userDrawn="1">
          <p15:clr>
            <a:srgbClr val="A4A3A4"/>
          </p15:clr>
        </p15:guide>
        <p15:guide id="2" pos="115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96FF"/>
    <a:srgbClr val="4684DE"/>
    <a:srgbClr val="2E74DA"/>
    <a:srgbClr val="286EF2"/>
    <a:srgbClr val="1838D6"/>
    <a:srgbClr val="122AA2"/>
    <a:srgbClr val="122456"/>
    <a:srgbClr val="85ADF8"/>
    <a:srgbClr val="4472C4"/>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 d="100"/>
          <a:sy n="20" d="100"/>
        </p:scale>
        <p:origin x="1648" y="116"/>
      </p:cViewPr>
      <p:guideLst>
        <p:guide orient="horz" pos="7344"/>
        <p:guide pos="115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194A8B-03C8-40B9-B8A8-4B7DC769C307}" type="datetimeFigureOut">
              <a:t>10/8/2024</a:t>
            </a:fld>
            <a:endParaRPr lang="en-US"/>
          </a:p>
        </p:txBody>
      </p:sp>
      <p:sp>
        <p:nvSpPr>
          <p:cNvPr id="4" name="Slide Image Placeholder 3"/>
          <p:cNvSpPr>
            <a:spLocks noGrp="1" noRot="1" noChangeAspect="1"/>
          </p:cNvSpPr>
          <p:nvPr>
            <p:ph type="sldImg" idx="2"/>
          </p:nvPr>
        </p:nvSpPr>
        <p:spPr>
          <a:xfrm>
            <a:off x="1008063" y="1143000"/>
            <a:ext cx="48418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5FC6B9-53F5-41D3-95C1-2B81C7ABFD51}" type="slidenum">
              <a:t>‹#›</a:t>
            </a:fld>
            <a:endParaRPr lang="en-US"/>
          </a:p>
        </p:txBody>
      </p:sp>
    </p:spTree>
    <p:extLst>
      <p:ext uri="{BB962C8B-B14F-4D97-AF65-F5344CB8AC3E}">
        <p14:creationId xmlns:p14="http://schemas.microsoft.com/office/powerpoint/2010/main" val="4059146274"/>
      </p:ext>
    </p:extLst>
  </p:cSld>
  <p:clrMap bg1="lt1" tx1="dk1" bg2="lt2" tx2="dk2" accent1="accent1" accent2="accent2" accent3="accent3" accent4="accent4" accent5="accent5" accent6="accent6" hlink="hlink" folHlink="folHlink"/>
  <p:notesStyle>
    <a:lvl1pPr marL="0" algn="l" defTabSz="2743200" rtl="0" eaLnBrk="1" latinLnBrk="0" hangingPunct="1">
      <a:defRPr sz="3600" kern="1200">
        <a:solidFill>
          <a:schemeClr val="tx1"/>
        </a:solidFill>
        <a:latin typeface="+mn-lt"/>
        <a:ea typeface="+mn-ea"/>
        <a:cs typeface="+mn-cs"/>
      </a:defRPr>
    </a:lvl1pPr>
    <a:lvl2pPr marL="1371600" algn="l" defTabSz="2743200" rtl="0" eaLnBrk="1" latinLnBrk="0" hangingPunct="1">
      <a:defRPr sz="3600" kern="1200">
        <a:solidFill>
          <a:schemeClr val="tx1"/>
        </a:solidFill>
        <a:latin typeface="+mn-lt"/>
        <a:ea typeface="+mn-ea"/>
        <a:cs typeface="+mn-cs"/>
      </a:defRPr>
    </a:lvl2pPr>
    <a:lvl3pPr marL="2743200" algn="l" defTabSz="2743200" rtl="0" eaLnBrk="1" latinLnBrk="0" hangingPunct="1">
      <a:defRPr sz="3600" kern="1200">
        <a:solidFill>
          <a:schemeClr val="tx1"/>
        </a:solidFill>
        <a:latin typeface="+mn-lt"/>
        <a:ea typeface="+mn-ea"/>
        <a:cs typeface="+mn-cs"/>
      </a:defRPr>
    </a:lvl3pPr>
    <a:lvl4pPr marL="4114800" algn="l" defTabSz="2743200" rtl="0" eaLnBrk="1" latinLnBrk="0" hangingPunct="1">
      <a:defRPr sz="3600" kern="1200">
        <a:solidFill>
          <a:schemeClr val="tx1"/>
        </a:solidFill>
        <a:latin typeface="+mn-lt"/>
        <a:ea typeface="+mn-ea"/>
        <a:cs typeface="+mn-cs"/>
      </a:defRPr>
    </a:lvl4pPr>
    <a:lvl5pPr marL="5486400" algn="l" defTabSz="2743200" rtl="0" eaLnBrk="1" latinLnBrk="0" hangingPunct="1">
      <a:defRPr sz="3600" kern="1200">
        <a:solidFill>
          <a:schemeClr val="tx1"/>
        </a:solidFill>
        <a:latin typeface="+mn-lt"/>
        <a:ea typeface="+mn-ea"/>
        <a:cs typeface="+mn-cs"/>
      </a:defRPr>
    </a:lvl5pPr>
    <a:lvl6pPr marL="6858000" algn="l" defTabSz="2743200" rtl="0" eaLnBrk="1" latinLnBrk="0" hangingPunct="1">
      <a:defRPr sz="3600" kern="1200">
        <a:solidFill>
          <a:schemeClr val="tx1"/>
        </a:solidFill>
        <a:latin typeface="+mn-lt"/>
        <a:ea typeface="+mn-ea"/>
        <a:cs typeface="+mn-cs"/>
      </a:defRPr>
    </a:lvl6pPr>
    <a:lvl7pPr marL="8229600" algn="l" defTabSz="2743200" rtl="0" eaLnBrk="1" latinLnBrk="0" hangingPunct="1">
      <a:defRPr sz="3600" kern="1200">
        <a:solidFill>
          <a:schemeClr val="tx1"/>
        </a:solidFill>
        <a:latin typeface="+mn-lt"/>
        <a:ea typeface="+mn-ea"/>
        <a:cs typeface="+mn-cs"/>
      </a:defRPr>
    </a:lvl7pPr>
    <a:lvl8pPr marL="9601200" algn="l" defTabSz="2743200" rtl="0" eaLnBrk="1" latinLnBrk="0" hangingPunct="1">
      <a:defRPr sz="3600" kern="1200">
        <a:solidFill>
          <a:schemeClr val="tx1"/>
        </a:solidFill>
        <a:latin typeface="+mn-lt"/>
        <a:ea typeface="+mn-ea"/>
        <a:cs typeface="+mn-cs"/>
      </a:defRPr>
    </a:lvl8pPr>
    <a:lvl9pPr marL="10972800" algn="l" defTabSz="2743200" rtl="0" eaLnBrk="1" latinLnBrk="0" hangingPunct="1">
      <a:defRPr sz="3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5FC6B9-53F5-41D3-95C1-2B81C7ABFD51}" type="slidenum">
              <a:rPr lang="en-US" smtClean="0"/>
              <a:t>1</a:t>
            </a:fld>
            <a:endParaRPr lang="en-US"/>
          </a:p>
        </p:txBody>
      </p:sp>
    </p:spTree>
    <p:extLst>
      <p:ext uri="{BB962C8B-B14F-4D97-AF65-F5344CB8AC3E}">
        <p14:creationId xmlns:p14="http://schemas.microsoft.com/office/powerpoint/2010/main" val="1818373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3816034"/>
            <a:ext cx="27432000" cy="8117840"/>
          </a:xfrm>
        </p:spPr>
        <p:txBody>
          <a:bodyPr anchor="b"/>
          <a:lstStyle>
            <a:lvl1pPr algn="ctr">
              <a:defRPr sz="18000"/>
            </a:lvl1pPr>
          </a:lstStyle>
          <a:p>
            <a:r>
              <a:rPr lang="en-US"/>
              <a:t>Click to edit Master title style</a:t>
            </a:r>
          </a:p>
        </p:txBody>
      </p:sp>
      <p:sp>
        <p:nvSpPr>
          <p:cNvPr id="3" name="Subtitle 2"/>
          <p:cNvSpPr>
            <a:spLocks noGrp="1"/>
          </p:cNvSpPr>
          <p:nvPr>
            <p:ph type="subTitle" idx="1"/>
          </p:nvPr>
        </p:nvSpPr>
        <p:spPr>
          <a:xfrm>
            <a:off x="4572000" y="12246929"/>
            <a:ext cx="27432000" cy="5629591"/>
          </a:xfrm>
        </p:spPr>
        <p:txBody>
          <a:bodyPr/>
          <a:lstStyle>
            <a:lvl1pPr marL="0" indent="0" algn="ctr">
              <a:buNone/>
              <a:defRPr sz="7200"/>
            </a:lvl1pPr>
            <a:lvl2pPr marL="1371600" indent="0" algn="ctr">
              <a:buNone/>
              <a:defRPr sz="6000"/>
            </a:lvl2pPr>
            <a:lvl3pPr marL="2743200" indent="0" algn="ctr">
              <a:buNone/>
              <a:defRPr sz="5400"/>
            </a:lvl3pPr>
            <a:lvl4pPr marL="4114800" indent="0" algn="ctr">
              <a:buNone/>
              <a:defRPr sz="4800"/>
            </a:lvl4pPr>
            <a:lvl5pPr marL="5486400" indent="0" algn="ctr">
              <a:buNone/>
              <a:defRPr sz="4800"/>
            </a:lvl5pPr>
            <a:lvl6pPr marL="6858000" indent="0" algn="ctr">
              <a:buNone/>
              <a:defRPr sz="4800"/>
            </a:lvl6pPr>
            <a:lvl7pPr marL="8229600" indent="0" algn="ctr">
              <a:buNone/>
              <a:defRPr sz="4800"/>
            </a:lvl7pPr>
            <a:lvl8pPr marL="9601200" indent="0" algn="ctr">
              <a:buNone/>
              <a:defRPr sz="4800"/>
            </a:lvl8pPr>
            <a:lvl9pPr marL="10972800" indent="0" algn="ctr">
              <a:buNone/>
              <a:defRPr sz="4800"/>
            </a:lvl9pPr>
          </a:lstStyle>
          <a:p>
            <a:r>
              <a:rPr lang="en-US"/>
              <a:t>Click to edit Master subtitle style</a:t>
            </a:r>
          </a:p>
        </p:txBody>
      </p:sp>
      <p:sp>
        <p:nvSpPr>
          <p:cNvPr id="4" name="Date Placeholder 3"/>
          <p:cNvSpPr>
            <a:spLocks noGrp="1"/>
          </p:cNvSpPr>
          <p:nvPr>
            <p:ph type="dt" sz="half" idx="10"/>
          </p:nvPr>
        </p:nvSpPr>
        <p:spPr/>
        <p:txBody>
          <a:bodyPr/>
          <a:lstStyle/>
          <a:p>
            <a:fld id="{AD8D83BA-9EDC-4807-8105-8CCBA551546E}"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CDD78-49F9-4EEE-A086-46044398A4E2}" type="slidenum">
              <a:rPr lang="en-US" smtClean="0"/>
              <a:t>‹#›</a:t>
            </a:fld>
            <a:endParaRPr lang="en-US"/>
          </a:p>
        </p:txBody>
      </p:sp>
    </p:spTree>
    <p:extLst>
      <p:ext uri="{BB962C8B-B14F-4D97-AF65-F5344CB8AC3E}">
        <p14:creationId xmlns:p14="http://schemas.microsoft.com/office/powerpoint/2010/main" val="2406776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8D83BA-9EDC-4807-8105-8CCBA551546E}"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CDD78-49F9-4EEE-A086-46044398A4E2}" type="slidenum">
              <a:rPr lang="en-US" smtClean="0"/>
              <a:t>‹#›</a:t>
            </a:fld>
            <a:endParaRPr lang="en-US"/>
          </a:p>
        </p:txBody>
      </p:sp>
    </p:spTree>
    <p:extLst>
      <p:ext uri="{BB962C8B-B14F-4D97-AF65-F5344CB8AC3E}">
        <p14:creationId xmlns:p14="http://schemas.microsoft.com/office/powerpoint/2010/main" val="916375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0" y="1241425"/>
            <a:ext cx="7886700" cy="1976024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14600" y="1241425"/>
            <a:ext cx="23202900" cy="19760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8D83BA-9EDC-4807-8105-8CCBA551546E}"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CDD78-49F9-4EEE-A086-46044398A4E2}" type="slidenum">
              <a:rPr lang="en-US" smtClean="0"/>
              <a:t>‹#›</a:t>
            </a:fld>
            <a:endParaRPr lang="en-US"/>
          </a:p>
        </p:txBody>
      </p:sp>
    </p:spTree>
    <p:extLst>
      <p:ext uri="{BB962C8B-B14F-4D97-AF65-F5344CB8AC3E}">
        <p14:creationId xmlns:p14="http://schemas.microsoft.com/office/powerpoint/2010/main" val="3699488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8D83BA-9EDC-4807-8105-8CCBA551546E}"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CDD78-49F9-4EEE-A086-46044398A4E2}" type="slidenum">
              <a:rPr lang="en-US" smtClean="0"/>
              <a:t>‹#›</a:t>
            </a:fld>
            <a:endParaRPr lang="en-US"/>
          </a:p>
        </p:txBody>
      </p:sp>
    </p:spTree>
    <p:extLst>
      <p:ext uri="{BB962C8B-B14F-4D97-AF65-F5344CB8AC3E}">
        <p14:creationId xmlns:p14="http://schemas.microsoft.com/office/powerpoint/2010/main" val="4274695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0" y="5813111"/>
            <a:ext cx="31546800" cy="9699306"/>
          </a:xfrm>
        </p:spPr>
        <p:txBody>
          <a:bodyPr anchor="b"/>
          <a:lstStyle>
            <a:lvl1pPr>
              <a:defRPr sz="18000"/>
            </a:lvl1pPr>
          </a:lstStyle>
          <a:p>
            <a:r>
              <a:rPr lang="en-US"/>
              <a:t>Click to edit Master title style</a:t>
            </a:r>
          </a:p>
        </p:txBody>
      </p:sp>
      <p:sp>
        <p:nvSpPr>
          <p:cNvPr id="3" name="Text Placeholder 2"/>
          <p:cNvSpPr>
            <a:spLocks noGrp="1"/>
          </p:cNvSpPr>
          <p:nvPr>
            <p:ph type="body" idx="1"/>
          </p:nvPr>
        </p:nvSpPr>
        <p:spPr>
          <a:xfrm>
            <a:off x="2495550" y="15604176"/>
            <a:ext cx="31546800" cy="5100636"/>
          </a:xfrm>
        </p:spPr>
        <p:txBody>
          <a:bodyPr/>
          <a:lstStyle>
            <a:lvl1pPr marL="0" indent="0">
              <a:buNone/>
              <a:defRPr sz="7200">
                <a:solidFill>
                  <a:schemeClr val="tx1">
                    <a:tint val="75000"/>
                  </a:schemeClr>
                </a:solidFill>
              </a:defRPr>
            </a:lvl1pPr>
            <a:lvl2pPr marL="1371600" indent="0">
              <a:buNone/>
              <a:defRPr sz="6000">
                <a:solidFill>
                  <a:schemeClr val="tx1">
                    <a:tint val="75000"/>
                  </a:schemeClr>
                </a:solidFill>
              </a:defRPr>
            </a:lvl2pPr>
            <a:lvl3pPr marL="2743200" indent="0">
              <a:buNone/>
              <a:defRPr sz="5400">
                <a:solidFill>
                  <a:schemeClr val="tx1">
                    <a:tint val="75000"/>
                  </a:schemeClr>
                </a:solidFill>
              </a:defRPr>
            </a:lvl3pPr>
            <a:lvl4pPr marL="4114800" indent="0">
              <a:buNone/>
              <a:defRPr sz="4800">
                <a:solidFill>
                  <a:schemeClr val="tx1">
                    <a:tint val="75000"/>
                  </a:schemeClr>
                </a:solidFill>
              </a:defRPr>
            </a:lvl4pPr>
            <a:lvl5pPr marL="5486400" indent="0">
              <a:buNone/>
              <a:defRPr sz="4800">
                <a:solidFill>
                  <a:schemeClr val="tx1">
                    <a:tint val="75000"/>
                  </a:schemeClr>
                </a:solidFill>
              </a:defRPr>
            </a:lvl5pPr>
            <a:lvl6pPr marL="6858000" indent="0">
              <a:buNone/>
              <a:defRPr sz="4800">
                <a:solidFill>
                  <a:schemeClr val="tx1">
                    <a:tint val="75000"/>
                  </a:schemeClr>
                </a:solidFill>
              </a:defRPr>
            </a:lvl6pPr>
            <a:lvl7pPr marL="8229600" indent="0">
              <a:buNone/>
              <a:defRPr sz="4800">
                <a:solidFill>
                  <a:schemeClr val="tx1">
                    <a:tint val="75000"/>
                  </a:schemeClr>
                </a:solidFill>
              </a:defRPr>
            </a:lvl7pPr>
            <a:lvl8pPr marL="9601200" indent="0">
              <a:buNone/>
              <a:defRPr sz="4800">
                <a:solidFill>
                  <a:schemeClr val="tx1">
                    <a:tint val="75000"/>
                  </a:schemeClr>
                </a:solidFill>
              </a:defRPr>
            </a:lvl8pPr>
            <a:lvl9pPr marL="10972800" indent="0">
              <a:buNone/>
              <a:defRPr sz="4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8D83BA-9EDC-4807-8105-8CCBA551546E}"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CDD78-49F9-4EEE-A086-46044398A4E2}" type="slidenum">
              <a:rPr lang="en-US" smtClean="0"/>
              <a:t>‹#›</a:t>
            </a:fld>
            <a:endParaRPr lang="en-US"/>
          </a:p>
        </p:txBody>
      </p:sp>
    </p:spTree>
    <p:extLst>
      <p:ext uri="{BB962C8B-B14F-4D97-AF65-F5344CB8AC3E}">
        <p14:creationId xmlns:p14="http://schemas.microsoft.com/office/powerpoint/2010/main" val="2436906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14600" y="6207125"/>
            <a:ext cx="15544800" cy="147945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516600" y="6207125"/>
            <a:ext cx="15544800" cy="147945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8D83BA-9EDC-4807-8105-8CCBA551546E}" type="datetimeFigureOut">
              <a:rPr lang="en-US" smtClean="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ACDD78-49F9-4EEE-A086-46044398A4E2}" type="slidenum">
              <a:rPr lang="en-US" smtClean="0"/>
              <a:t>‹#›</a:t>
            </a:fld>
            <a:endParaRPr lang="en-US"/>
          </a:p>
        </p:txBody>
      </p:sp>
    </p:spTree>
    <p:extLst>
      <p:ext uri="{BB962C8B-B14F-4D97-AF65-F5344CB8AC3E}">
        <p14:creationId xmlns:p14="http://schemas.microsoft.com/office/powerpoint/2010/main" val="1210697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241427"/>
            <a:ext cx="31546800" cy="4506914"/>
          </a:xfrm>
        </p:spPr>
        <p:txBody>
          <a:bodyPr/>
          <a:lstStyle/>
          <a:p>
            <a:r>
              <a:rPr lang="en-US"/>
              <a:t>Click to edit Master title style</a:t>
            </a:r>
          </a:p>
        </p:txBody>
      </p:sp>
      <p:sp>
        <p:nvSpPr>
          <p:cNvPr id="3" name="Text Placeholder 2"/>
          <p:cNvSpPr>
            <a:spLocks noGrp="1"/>
          </p:cNvSpPr>
          <p:nvPr>
            <p:ph type="body" idx="1"/>
          </p:nvPr>
        </p:nvSpPr>
        <p:spPr>
          <a:xfrm>
            <a:off x="2519366" y="5715954"/>
            <a:ext cx="15473361" cy="2801301"/>
          </a:xfrm>
        </p:spPr>
        <p:txBody>
          <a:bodyPr anchor="b"/>
          <a:lstStyle>
            <a:lvl1pPr marL="0" indent="0">
              <a:buNone/>
              <a:defRPr sz="7200" b="1"/>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n-US"/>
              <a:t>Click to edit Master text styles</a:t>
            </a:r>
          </a:p>
        </p:txBody>
      </p:sp>
      <p:sp>
        <p:nvSpPr>
          <p:cNvPr id="4" name="Content Placeholder 3"/>
          <p:cNvSpPr>
            <a:spLocks noGrp="1"/>
          </p:cNvSpPr>
          <p:nvPr>
            <p:ph sz="half" idx="2"/>
          </p:nvPr>
        </p:nvSpPr>
        <p:spPr>
          <a:xfrm>
            <a:off x="2519366" y="8517255"/>
            <a:ext cx="15473361" cy="12527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8516600" y="5715954"/>
            <a:ext cx="15549564" cy="2801301"/>
          </a:xfrm>
        </p:spPr>
        <p:txBody>
          <a:bodyPr anchor="b"/>
          <a:lstStyle>
            <a:lvl1pPr marL="0" indent="0">
              <a:buNone/>
              <a:defRPr sz="7200" b="1"/>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n-US"/>
              <a:t>Click to edit Master text styles</a:t>
            </a:r>
          </a:p>
        </p:txBody>
      </p:sp>
      <p:sp>
        <p:nvSpPr>
          <p:cNvPr id="6" name="Content Placeholder 5"/>
          <p:cNvSpPr>
            <a:spLocks noGrp="1"/>
          </p:cNvSpPr>
          <p:nvPr>
            <p:ph sz="quarter" idx="4"/>
          </p:nvPr>
        </p:nvSpPr>
        <p:spPr>
          <a:xfrm>
            <a:off x="18516600" y="8517255"/>
            <a:ext cx="15549564" cy="12527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8D83BA-9EDC-4807-8105-8CCBA551546E}" type="datetimeFigureOut">
              <a:rPr lang="en-US" smtClean="0"/>
              <a:t>10/8/2024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ACDD78-49F9-4EEE-A086-46044398A4E2}" type="slidenum">
              <a:rPr lang="en-US" smtClean="0"/>
              <a:t>‹#›</a:t>
            </a:fld>
            <a:endParaRPr lang="en-US"/>
          </a:p>
        </p:txBody>
      </p:sp>
    </p:spTree>
    <p:extLst>
      <p:ext uri="{BB962C8B-B14F-4D97-AF65-F5344CB8AC3E}">
        <p14:creationId xmlns:p14="http://schemas.microsoft.com/office/powerpoint/2010/main" val="20672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8D83BA-9EDC-4807-8105-8CCBA551546E}" type="datetimeFigureOut">
              <a:rPr lang="en-US" smtClean="0"/>
              <a:t>10/8/2024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ACDD78-49F9-4EEE-A086-46044398A4E2}" type="slidenum">
              <a:rPr lang="en-US" smtClean="0"/>
              <a:t>‹#›</a:t>
            </a:fld>
            <a:endParaRPr lang="en-US"/>
          </a:p>
        </p:txBody>
      </p:sp>
    </p:spTree>
    <p:extLst>
      <p:ext uri="{BB962C8B-B14F-4D97-AF65-F5344CB8AC3E}">
        <p14:creationId xmlns:p14="http://schemas.microsoft.com/office/powerpoint/2010/main" val="386508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8D83BA-9EDC-4807-8105-8CCBA551546E}" type="datetimeFigureOut">
              <a:rPr lang="en-US" smtClean="0"/>
              <a:t>10/8/2024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ACDD78-49F9-4EEE-A086-46044398A4E2}" type="slidenum">
              <a:rPr lang="en-US" smtClean="0"/>
              <a:t>‹#›</a:t>
            </a:fld>
            <a:endParaRPr lang="en-US"/>
          </a:p>
        </p:txBody>
      </p:sp>
    </p:spTree>
    <p:extLst>
      <p:ext uri="{BB962C8B-B14F-4D97-AF65-F5344CB8AC3E}">
        <p14:creationId xmlns:p14="http://schemas.microsoft.com/office/powerpoint/2010/main" val="23984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6" y="1554480"/>
            <a:ext cx="11796711" cy="5440680"/>
          </a:xfrm>
        </p:spPr>
        <p:txBody>
          <a:bodyPr anchor="b"/>
          <a:lstStyle>
            <a:lvl1pPr>
              <a:defRPr sz="9600"/>
            </a:lvl1pPr>
          </a:lstStyle>
          <a:p>
            <a:r>
              <a:rPr lang="en-US"/>
              <a:t>Click to edit Master title style</a:t>
            </a:r>
          </a:p>
        </p:txBody>
      </p:sp>
      <p:sp>
        <p:nvSpPr>
          <p:cNvPr id="3" name="Content Placeholder 2"/>
          <p:cNvSpPr>
            <a:spLocks noGrp="1"/>
          </p:cNvSpPr>
          <p:nvPr>
            <p:ph idx="1"/>
          </p:nvPr>
        </p:nvSpPr>
        <p:spPr>
          <a:xfrm>
            <a:off x="15549564" y="3357247"/>
            <a:ext cx="18516600" cy="16570325"/>
          </a:xfrm>
        </p:spPr>
        <p:txBody>
          <a:bodyPr/>
          <a:lstStyle>
            <a:lvl1pPr>
              <a:defRPr sz="9600"/>
            </a:lvl1pPr>
            <a:lvl2pPr>
              <a:defRPr sz="8400"/>
            </a:lvl2pPr>
            <a:lvl3pPr>
              <a:defRPr sz="7200"/>
            </a:lvl3pPr>
            <a:lvl4pPr>
              <a:defRPr sz="6000"/>
            </a:lvl4pPr>
            <a:lvl5pPr>
              <a:defRPr sz="6000"/>
            </a:lvl5pPr>
            <a:lvl6pPr>
              <a:defRPr sz="6000"/>
            </a:lvl6pPr>
            <a:lvl7pPr>
              <a:defRPr sz="6000"/>
            </a:lvl7pPr>
            <a:lvl8pPr>
              <a:defRPr sz="6000"/>
            </a:lvl8pPr>
            <a:lvl9pPr>
              <a:defRPr sz="6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19366" y="6995160"/>
            <a:ext cx="11796711" cy="12959399"/>
          </a:xfrm>
        </p:spPr>
        <p:txBody>
          <a:bodyPr/>
          <a:lstStyle>
            <a:lvl1pPr marL="0" indent="0">
              <a:buNone/>
              <a:defRPr sz="48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a:t>Click to edit Master text styles</a:t>
            </a:r>
          </a:p>
        </p:txBody>
      </p:sp>
      <p:sp>
        <p:nvSpPr>
          <p:cNvPr id="5" name="Date Placeholder 4"/>
          <p:cNvSpPr>
            <a:spLocks noGrp="1"/>
          </p:cNvSpPr>
          <p:nvPr>
            <p:ph type="dt" sz="half" idx="10"/>
          </p:nvPr>
        </p:nvSpPr>
        <p:spPr/>
        <p:txBody>
          <a:bodyPr/>
          <a:lstStyle/>
          <a:p>
            <a:fld id="{AD8D83BA-9EDC-4807-8105-8CCBA551546E}" type="datetimeFigureOut">
              <a:rPr lang="en-US" smtClean="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ACDD78-49F9-4EEE-A086-46044398A4E2}" type="slidenum">
              <a:rPr lang="en-US" smtClean="0"/>
              <a:t>‹#›</a:t>
            </a:fld>
            <a:endParaRPr lang="en-US"/>
          </a:p>
        </p:txBody>
      </p:sp>
    </p:spTree>
    <p:extLst>
      <p:ext uri="{BB962C8B-B14F-4D97-AF65-F5344CB8AC3E}">
        <p14:creationId xmlns:p14="http://schemas.microsoft.com/office/powerpoint/2010/main" val="4011117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6" y="1554480"/>
            <a:ext cx="11796711" cy="5440680"/>
          </a:xfrm>
        </p:spPr>
        <p:txBody>
          <a:bodyPr anchor="b"/>
          <a:lstStyle>
            <a:lvl1pPr>
              <a:defRPr sz="9600"/>
            </a:lvl1pPr>
          </a:lstStyle>
          <a:p>
            <a:r>
              <a:rPr lang="en-US"/>
              <a:t>Click to edit Master title style</a:t>
            </a:r>
          </a:p>
        </p:txBody>
      </p:sp>
      <p:sp>
        <p:nvSpPr>
          <p:cNvPr id="3" name="Picture Placeholder 2"/>
          <p:cNvSpPr>
            <a:spLocks noGrp="1" noChangeAspect="1"/>
          </p:cNvSpPr>
          <p:nvPr>
            <p:ph type="pic" idx="1"/>
          </p:nvPr>
        </p:nvSpPr>
        <p:spPr>
          <a:xfrm>
            <a:off x="15549564" y="3357247"/>
            <a:ext cx="18516600" cy="16570325"/>
          </a:xfrm>
        </p:spPr>
        <p:txBody>
          <a:bodyPr anchor="t"/>
          <a:lstStyle>
            <a:lvl1pPr marL="0" indent="0">
              <a:buNone/>
              <a:defRPr sz="9600"/>
            </a:lvl1pPr>
            <a:lvl2pPr marL="1371600" indent="0">
              <a:buNone/>
              <a:defRPr sz="8400"/>
            </a:lvl2pPr>
            <a:lvl3pPr marL="2743200" indent="0">
              <a:buNone/>
              <a:defRPr sz="7200"/>
            </a:lvl3pPr>
            <a:lvl4pPr marL="4114800" indent="0">
              <a:buNone/>
              <a:defRPr sz="6000"/>
            </a:lvl4pPr>
            <a:lvl5pPr marL="5486400" indent="0">
              <a:buNone/>
              <a:defRPr sz="6000"/>
            </a:lvl5pPr>
            <a:lvl6pPr marL="6858000" indent="0">
              <a:buNone/>
              <a:defRPr sz="6000"/>
            </a:lvl6pPr>
            <a:lvl7pPr marL="8229600" indent="0">
              <a:buNone/>
              <a:defRPr sz="6000"/>
            </a:lvl7pPr>
            <a:lvl8pPr marL="9601200" indent="0">
              <a:buNone/>
              <a:defRPr sz="6000"/>
            </a:lvl8pPr>
            <a:lvl9pPr marL="10972800" indent="0">
              <a:buNone/>
              <a:defRPr sz="6000"/>
            </a:lvl9pPr>
          </a:lstStyle>
          <a:p>
            <a:r>
              <a:rPr lang="en-US"/>
              <a:t>Click icon to add picture</a:t>
            </a:r>
          </a:p>
        </p:txBody>
      </p:sp>
      <p:sp>
        <p:nvSpPr>
          <p:cNvPr id="4" name="Text Placeholder 3"/>
          <p:cNvSpPr>
            <a:spLocks noGrp="1"/>
          </p:cNvSpPr>
          <p:nvPr>
            <p:ph type="body" sz="half" idx="2"/>
          </p:nvPr>
        </p:nvSpPr>
        <p:spPr>
          <a:xfrm>
            <a:off x="2519366" y="6995160"/>
            <a:ext cx="11796711" cy="12959399"/>
          </a:xfrm>
        </p:spPr>
        <p:txBody>
          <a:bodyPr/>
          <a:lstStyle>
            <a:lvl1pPr marL="0" indent="0">
              <a:buNone/>
              <a:defRPr sz="48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a:t>Click to edit Master text styles</a:t>
            </a:r>
          </a:p>
        </p:txBody>
      </p:sp>
      <p:sp>
        <p:nvSpPr>
          <p:cNvPr id="5" name="Date Placeholder 4"/>
          <p:cNvSpPr>
            <a:spLocks noGrp="1"/>
          </p:cNvSpPr>
          <p:nvPr>
            <p:ph type="dt" sz="half" idx="10"/>
          </p:nvPr>
        </p:nvSpPr>
        <p:spPr/>
        <p:txBody>
          <a:bodyPr/>
          <a:lstStyle/>
          <a:p>
            <a:fld id="{AD8D83BA-9EDC-4807-8105-8CCBA551546E}" type="datetimeFigureOut">
              <a:rPr lang="en-US" smtClean="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ACDD78-49F9-4EEE-A086-46044398A4E2}" type="slidenum">
              <a:rPr lang="en-US" smtClean="0"/>
              <a:t>‹#›</a:t>
            </a:fld>
            <a:endParaRPr lang="en-US"/>
          </a:p>
        </p:txBody>
      </p:sp>
    </p:spTree>
    <p:extLst>
      <p:ext uri="{BB962C8B-B14F-4D97-AF65-F5344CB8AC3E}">
        <p14:creationId xmlns:p14="http://schemas.microsoft.com/office/powerpoint/2010/main" val="94688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241427"/>
            <a:ext cx="31546800" cy="450691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514600" y="6207125"/>
            <a:ext cx="31546800" cy="147945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14600" y="21611592"/>
            <a:ext cx="8229600" cy="1241425"/>
          </a:xfrm>
          <a:prstGeom prst="rect">
            <a:avLst/>
          </a:prstGeom>
        </p:spPr>
        <p:txBody>
          <a:bodyPr vert="horz" lIns="91440" tIns="45720" rIns="91440" bIns="45720" rtlCol="0" anchor="ctr"/>
          <a:lstStyle>
            <a:lvl1pPr algn="l">
              <a:defRPr sz="3600">
                <a:solidFill>
                  <a:schemeClr val="tx1">
                    <a:tint val="75000"/>
                  </a:schemeClr>
                </a:solidFill>
              </a:defRPr>
            </a:lvl1pPr>
          </a:lstStyle>
          <a:p>
            <a:fld id="{AD8D83BA-9EDC-4807-8105-8CCBA551546E}" type="datetimeFigureOut">
              <a:rPr lang="en-US" smtClean="0"/>
              <a:t>10/8/2024</a:t>
            </a:fld>
            <a:endParaRPr lang="en-US"/>
          </a:p>
        </p:txBody>
      </p:sp>
      <p:sp>
        <p:nvSpPr>
          <p:cNvPr id="5" name="Footer Placeholder 4"/>
          <p:cNvSpPr>
            <a:spLocks noGrp="1"/>
          </p:cNvSpPr>
          <p:nvPr>
            <p:ph type="ftr" sz="quarter" idx="3"/>
          </p:nvPr>
        </p:nvSpPr>
        <p:spPr>
          <a:xfrm>
            <a:off x="12115800" y="21611592"/>
            <a:ext cx="12344400" cy="1241425"/>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831800" y="21611592"/>
            <a:ext cx="8229600" cy="1241425"/>
          </a:xfrm>
          <a:prstGeom prst="rect">
            <a:avLst/>
          </a:prstGeom>
        </p:spPr>
        <p:txBody>
          <a:bodyPr vert="horz" lIns="91440" tIns="45720" rIns="91440" bIns="45720" rtlCol="0" anchor="ctr"/>
          <a:lstStyle>
            <a:lvl1pPr algn="r">
              <a:defRPr sz="3600">
                <a:solidFill>
                  <a:schemeClr val="tx1">
                    <a:tint val="75000"/>
                  </a:schemeClr>
                </a:solidFill>
              </a:defRPr>
            </a:lvl1pPr>
          </a:lstStyle>
          <a:p>
            <a:fld id="{C3ACDD78-49F9-4EEE-A086-46044398A4E2}" type="slidenum">
              <a:rPr lang="en-US" smtClean="0"/>
              <a:t>‹#›</a:t>
            </a:fld>
            <a:endParaRPr lang="en-US"/>
          </a:p>
        </p:txBody>
      </p:sp>
    </p:spTree>
    <p:extLst>
      <p:ext uri="{BB962C8B-B14F-4D97-AF65-F5344CB8AC3E}">
        <p14:creationId xmlns:p14="http://schemas.microsoft.com/office/powerpoint/2010/main" val="32658442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descr="A person standing next to a machine&#10;&#10;Description automatically generated">
            <a:extLst>
              <a:ext uri="{FF2B5EF4-FFF2-40B4-BE49-F238E27FC236}">
                <a16:creationId xmlns:a16="http://schemas.microsoft.com/office/drawing/2014/main" id="{1D640F76-B7E2-F14D-0F9D-E328A08F00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62138" y="12600875"/>
            <a:ext cx="3333342" cy="1798785"/>
          </a:xfrm>
          <a:prstGeom prst="rect">
            <a:avLst/>
          </a:prstGeom>
          <a:ln>
            <a:solidFill>
              <a:schemeClr val="bg1"/>
            </a:solidFill>
          </a:ln>
        </p:spPr>
      </p:pic>
      <p:pic>
        <p:nvPicPr>
          <p:cNvPr id="43" name="Picture 42" descr="A map with arrows pointing to the route&#10;&#10;Description automatically generated with medium confidence">
            <a:extLst>
              <a:ext uri="{FF2B5EF4-FFF2-40B4-BE49-F238E27FC236}">
                <a16:creationId xmlns:a16="http://schemas.microsoft.com/office/drawing/2014/main" id="{F74149D4-5A8A-0C39-67A7-4BD3C71AC7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17674" y="7327156"/>
            <a:ext cx="5407975" cy="2866789"/>
          </a:xfrm>
          <a:prstGeom prst="rect">
            <a:avLst/>
          </a:prstGeom>
        </p:spPr>
      </p:pic>
      <p:pic>
        <p:nvPicPr>
          <p:cNvPr id="37" name="Picture 36">
            <a:extLst>
              <a:ext uri="{FF2B5EF4-FFF2-40B4-BE49-F238E27FC236}">
                <a16:creationId xmlns:a16="http://schemas.microsoft.com/office/drawing/2014/main" id="{A2FDE24E-BD30-22E2-E562-A8CA9D6A535E}"/>
              </a:ext>
            </a:extLst>
          </p:cNvPr>
          <p:cNvPicPr>
            <a:picLocks noChangeAspect="1"/>
          </p:cNvPicPr>
          <p:nvPr/>
        </p:nvPicPr>
        <p:blipFill>
          <a:blip r:embed="rId5"/>
          <a:srcRect l="4636" t="17252" r="4341" b="14550"/>
          <a:stretch/>
        </p:blipFill>
        <p:spPr>
          <a:xfrm>
            <a:off x="12071228" y="12636910"/>
            <a:ext cx="4621697" cy="1946412"/>
          </a:xfrm>
          <a:prstGeom prst="rect">
            <a:avLst/>
          </a:prstGeom>
        </p:spPr>
      </p:pic>
      <p:pic>
        <p:nvPicPr>
          <p:cNvPr id="4" name="Picture 3" descr="A blue and green background&#10;&#10;Description automatically generated">
            <a:extLst>
              <a:ext uri="{FF2B5EF4-FFF2-40B4-BE49-F238E27FC236}">
                <a16:creationId xmlns:a16="http://schemas.microsoft.com/office/drawing/2014/main" id="{249DE598-F9AC-B68D-07BA-B6A551405F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9041"/>
            <a:ext cx="11184672" cy="23317197"/>
          </a:xfrm>
          <a:prstGeom prst="rect">
            <a:avLst/>
          </a:prstGeom>
        </p:spPr>
      </p:pic>
      <p:sp>
        <p:nvSpPr>
          <p:cNvPr id="19" name="TextBox 18">
            <a:extLst>
              <a:ext uri="{FF2B5EF4-FFF2-40B4-BE49-F238E27FC236}">
                <a16:creationId xmlns:a16="http://schemas.microsoft.com/office/drawing/2014/main" id="{DEC2F104-C01C-4DCB-9868-40AFE606EF8B}"/>
              </a:ext>
            </a:extLst>
          </p:cNvPr>
          <p:cNvSpPr txBox="1"/>
          <p:nvPr/>
        </p:nvSpPr>
        <p:spPr>
          <a:xfrm>
            <a:off x="-37322" y="6544370"/>
            <a:ext cx="9719733" cy="6924973"/>
          </a:xfrm>
          <a:prstGeom prst="rect">
            <a:avLst/>
          </a:prstGeom>
          <a:noFill/>
        </p:spPr>
        <p:txBody>
          <a:bodyPr wrap="square" lIns="274320" tIns="137160" rIns="274320" bIns="137160" rtlCol="0" anchor="t">
            <a:spAutoFit/>
          </a:bodyPr>
          <a:lstStyle/>
          <a:p>
            <a:pPr algn="ctr"/>
            <a:r>
              <a:rPr lang="pt-BR" sz="7200" b="1">
                <a:solidFill>
                  <a:schemeClr val="bg1"/>
                </a:solidFill>
                <a:latin typeface="Franklin Gothic Medium"/>
                <a:cs typeface="Arial"/>
              </a:rPr>
              <a:t>Consumer Demand &amp; Behavior: Fueling Sustainable Technology in </a:t>
            </a:r>
          </a:p>
          <a:p>
            <a:pPr algn="ctr"/>
            <a:r>
              <a:rPr lang="pt-BR" sz="7200" b="1">
                <a:solidFill>
                  <a:schemeClr val="bg1"/>
                </a:solidFill>
                <a:latin typeface="Franklin Gothic Medium"/>
                <a:cs typeface="Arial"/>
              </a:rPr>
              <a:t>E – Commerce in </a:t>
            </a:r>
          </a:p>
          <a:p>
            <a:pPr algn="ctr"/>
            <a:r>
              <a:rPr lang="pt-BR" sz="7200" b="1">
                <a:solidFill>
                  <a:schemeClr val="bg1"/>
                </a:solidFill>
                <a:latin typeface="Franklin Gothic Medium"/>
                <a:cs typeface="Arial"/>
              </a:rPr>
              <a:t>Supply Chains </a:t>
            </a:r>
            <a:endParaRPr lang="pt-BR" sz="7200" b="1">
              <a:solidFill>
                <a:schemeClr val="bg1"/>
              </a:solidFill>
              <a:latin typeface="Franklin Gothic Medium" panose="020B06030201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259BAB1A-0CE7-4493-80D9-AB720785D48A}"/>
              </a:ext>
            </a:extLst>
          </p:cNvPr>
          <p:cNvSpPr txBox="1"/>
          <p:nvPr/>
        </p:nvSpPr>
        <p:spPr>
          <a:xfrm>
            <a:off x="-75161" y="13972634"/>
            <a:ext cx="9719733" cy="3893374"/>
          </a:xfrm>
          <a:prstGeom prst="rect">
            <a:avLst/>
          </a:prstGeom>
          <a:noFill/>
        </p:spPr>
        <p:txBody>
          <a:bodyPr wrap="square" lIns="274320" tIns="137160" rIns="274320" bIns="137160" rtlCol="0" anchor="t">
            <a:spAutoFit/>
          </a:bodyPr>
          <a:lstStyle/>
          <a:p>
            <a:pPr algn="ctr"/>
            <a:r>
              <a:rPr lang="pt-BR" sz="4700">
                <a:solidFill>
                  <a:srgbClr val="29E06D"/>
                </a:solidFill>
                <a:latin typeface="Franklin Gothic Medium"/>
              </a:rPr>
              <a:t>Zainab Naaz Ansari, </a:t>
            </a:r>
            <a:endParaRPr lang="pt-BR" sz="4700">
              <a:solidFill>
                <a:srgbClr val="29E06D"/>
              </a:solidFill>
              <a:latin typeface="Franklin Gothic Medium" panose="020B0603020102020204" pitchFamily="34" charset="0"/>
            </a:endParaRPr>
          </a:p>
          <a:p>
            <a:pPr algn="ctr"/>
            <a:r>
              <a:rPr lang="pt-BR" sz="4700">
                <a:solidFill>
                  <a:srgbClr val="29E06D"/>
                </a:solidFill>
                <a:latin typeface="Franklin Gothic Medium"/>
              </a:rPr>
              <a:t>Elizabeth Davis, </a:t>
            </a:r>
            <a:endParaRPr lang="pt-BR" sz="4700">
              <a:solidFill>
                <a:srgbClr val="29E06D"/>
              </a:solidFill>
              <a:latin typeface="Franklin Gothic Medium" panose="020B0603020102020204" pitchFamily="34" charset="0"/>
            </a:endParaRPr>
          </a:p>
          <a:p>
            <a:pPr algn="ctr"/>
            <a:r>
              <a:rPr lang="pt-BR" sz="4700">
                <a:solidFill>
                  <a:srgbClr val="29E06D"/>
                </a:solidFill>
                <a:latin typeface="Franklin Gothic Medium"/>
              </a:rPr>
              <a:t>Landry Hernando, </a:t>
            </a:r>
          </a:p>
          <a:p>
            <a:pPr algn="ctr"/>
            <a:r>
              <a:rPr lang="pt-BR" sz="4700">
                <a:solidFill>
                  <a:srgbClr val="29E06D"/>
                </a:solidFill>
                <a:latin typeface="Franklin Gothic Medium"/>
              </a:rPr>
              <a:t>Sommer Kobashigawa, </a:t>
            </a:r>
            <a:endParaRPr lang="pt-BR" sz="4700">
              <a:solidFill>
                <a:srgbClr val="29E06D"/>
              </a:solidFill>
              <a:latin typeface="Franklin Gothic Medium" panose="020B0603020102020204" pitchFamily="34" charset="0"/>
            </a:endParaRPr>
          </a:p>
          <a:p>
            <a:pPr algn="ctr"/>
            <a:r>
              <a:rPr lang="pt-BR" sz="4700">
                <a:solidFill>
                  <a:srgbClr val="29E06D"/>
                </a:solidFill>
                <a:latin typeface="Franklin Gothic Medium"/>
              </a:rPr>
              <a:t>Sameerah Mustafa </a:t>
            </a:r>
          </a:p>
        </p:txBody>
      </p:sp>
      <p:pic>
        <p:nvPicPr>
          <p:cNvPr id="10" name="Picture 9" descr="A black background with white text&#10;&#10;Description automatically generated with low confidence">
            <a:extLst>
              <a:ext uri="{FF2B5EF4-FFF2-40B4-BE49-F238E27FC236}">
                <a16:creationId xmlns:a16="http://schemas.microsoft.com/office/drawing/2014/main" id="{741F75CD-AD1B-E92A-8287-84A159432F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160" y="1609982"/>
            <a:ext cx="9719733" cy="5467350"/>
          </a:xfrm>
          <a:prstGeom prst="rect">
            <a:avLst/>
          </a:prstGeom>
        </p:spPr>
      </p:pic>
      <p:pic>
        <p:nvPicPr>
          <p:cNvPr id="3" name="Picture 2">
            <a:extLst>
              <a:ext uri="{FF2B5EF4-FFF2-40B4-BE49-F238E27FC236}">
                <a16:creationId xmlns:a16="http://schemas.microsoft.com/office/drawing/2014/main" id="{3CD880D8-7C31-A0E4-5BAB-95B445F68649}"/>
              </a:ext>
            </a:extLst>
          </p:cNvPr>
          <p:cNvPicPr>
            <a:picLocks noChangeAspect="1"/>
          </p:cNvPicPr>
          <p:nvPr/>
        </p:nvPicPr>
        <p:blipFill>
          <a:blip r:embed="rId8"/>
          <a:stretch>
            <a:fillRect/>
          </a:stretch>
        </p:blipFill>
        <p:spPr>
          <a:xfrm>
            <a:off x="12028169" y="21474531"/>
            <a:ext cx="6219903" cy="1177812"/>
          </a:xfrm>
          <a:prstGeom prst="rect">
            <a:avLst/>
          </a:prstGeom>
        </p:spPr>
      </p:pic>
      <p:pic>
        <p:nvPicPr>
          <p:cNvPr id="7" name="Picture 6" descr="A blue and black logo&#10;&#10;Description automatically generated">
            <a:extLst>
              <a:ext uri="{FF2B5EF4-FFF2-40B4-BE49-F238E27FC236}">
                <a16:creationId xmlns:a16="http://schemas.microsoft.com/office/drawing/2014/main" id="{D0897AAB-4673-C286-B51C-089007FEB2E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793768" y="21161954"/>
            <a:ext cx="1870089" cy="1724259"/>
          </a:xfrm>
          <a:prstGeom prst="rect">
            <a:avLst/>
          </a:prstGeom>
        </p:spPr>
      </p:pic>
      <p:pic>
        <p:nvPicPr>
          <p:cNvPr id="2" name="Picture 1" descr="A logo for a university&#10;&#10;Description automatically generated">
            <a:extLst>
              <a:ext uri="{FF2B5EF4-FFF2-40B4-BE49-F238E27FC236}">
                <a16:creationId xmlns:a16="http://schemas.microsoft.com/office/drawing/2014/main" id="{B8128FA5-3D20-6F0E-2580-9853B8600753}"/>
              </a:ext>
            </a:extLst>
          </p:cNvPr>
          <p:cNvPicPr>
            <a:picLocks noChangeAspect="1"/>
          </p:cNvPicPr>
          <p:nvPr/>
        </p:nvPicPr>
        <p:blipFill>
          <a:blip r:embed="rId10"/>
          <a:stretch>
            <a:fillRect/>
          </a:stretch>
        </p:blipFill>
        <p:spPr>
          <a:xfrm>
            <a:off x="18974013" y="21474161"/>
            <a:ext cx="6330768" cy="1184787"/>
          </a:xfrm>
          <a:prstGeom prst="rect">
            <a:avLst/>
          </a:prstGeom>
        </p:spPr>
      </p:pic>
      <p:pic>
        <p:nvPicPr>
          <p:cNvPr id="5" name="Picture 4" descr="A yellow and grey logo&#10;&#10;Description automatically generated">
            <a:extLst>
              <a:ext uri="{FF2B5EF4-FFF2-40B4-BE49-F238E27FC236}">
                <a16:creationId xmlns:a16="http://schemas.microsoft.com/office/drawing/2014/main" id="{2E1FDC62-EBE0-FA73-F6A1-00C5524D135F}"/>
              </a:ext>
            </a:extLst>
          </p:cNvPr>
          <p:cNvPicPr>
            <a:picLocks noChangeAspect="1"/>
          </p:cNvPicPr>
          <p:nvPr/>
        </p:nvPicPr>
        <p:blipFill>
          <a:blip r:embed="rId11"/>
          <a:stretch>
            <a:fillRect/>
          </a:stretch>
        </p:blipFill>
        <p:spPr>
          <a:xfrm>
            <a:off x="28298139" y="21470289"/>
            <a:ext cx="4126884" cy="1150122"/>
          </a:xfrm>
          <a:prstGeom prst="rect">
            <a:avLst/>
          </a:prstGeom>
        </p:spPr>
      </p:pic>
      <p:pic>
        <p:nvPicPr>
          <p:cNvPr id="6" name="Picture 5" descr="A red circle with blue text&#10;&#10;Description automatically generated">
            <a:extLst>
              <a:ext uri="{FF2B5EF4-FFF2-40B4-BE49-F238E27FC236}">
                <a16:creationId xmlns:a16="http://schemas.microsoft.com/office/drawing/2014/main" id="{629E981D-898E-099B-B011-B3CCEE380130}"/>
              </a:ext>
            </a:extLst>
          </p:cNvPr>
          <p:cNvPicPr>
            <a:picLocks noChangeAspect="1"/>
          </p:cNvPicPr>
          <p:nvPr/>
        </p:nvPicPr>
        <p:blipFill>
          <a:blip r:embed="rId12"/>
          <a:srcRect l="8958" t="11724" r="13652" b="11152"/>
          <a:stretch/>
        </p:blipFill>
        <p:spPr>
          <a:xfrm>
            <a:off x="32989970" y="21177627"/>
            <a:ext cx="1966599" cy="1779156"/>
          </a:xfrm>
          <a:prstGeom prst="rect">
            <a:avLst/>
          </a:prstGeom>
        </p:spPr>
      </p:pic>
      <p:sp>
        <p:nvSpPr>
          <p:cNvPr id="27" name="Rectangle 26">
            <a:extLst>
              <a:ext uri="{FF2B5EF4-FFF2-40B4-BE49-F238E27FC236}">
                <a16:creationId xmlns:a16="http://schemas.microsoft.com/office/drawing/2014/main" id="{AA8D76EE-5D0C-DA4F-230A-8101D583139A}"/>
              </a:ext>
            </a:extLst>
          </p:cNvPr>
          <p:cNvSpPr/>
          <p:nvPr/>
        </p:nvSpPr>
        <p:spPr>
          <a:xfrm>
            <a:off x="11430000" y="3744913"/>
            <a:ext cx="5892800" cy="10748963"/>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764"/>
          </a:p>
        </p:txBody>
      </p:sp>
      <p:sp>
        <p:nvSpPr>
          <p:cNvPr id="28" name="Rectangle 27">
            <a:extLst>
              <a:ext uri="{FF2B5EF4-FFF2-40B4-BE49-F238E27FC236}">
                <a16:creationId xmlns:a16="http://schemas.microsoft.com/office/drawing/2014/main" id="{60CB18C1-70DC-288C-E492-D2B56A7C0BF8}"/>
              </a:ext>
            </a:extLst>
          </p:cNvPr>
          <p:cNvSpPr/>
          <p:nvPr/>
        </p:nvSpPr>
        <p:spPr>
          <a:xfrm>
            <a:off x="17689513" y="3744913"/>
            <a:ext cx="5892800" cy="10748963"/>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764"/>
          </a:p>
        </p:txBody>
      </p:sp>
      <p:sp>
        <p:nvSpPr>
          <p:cNvPr id="12" name="Rectangle 11">
            <a:extLst>
              <a:ext uri="{FF2B5EF4-FFF2-40B4-BE49-F238E27FC236}">
                <a16:creationId xmlns:a16="http://schemas.microsoft.com/office/drawing/2014/main" id="{883E498B-EEF4-BC6F-D914-4F31FC30553B}"/>
              </a:ext>
            </a:extLst>
          </p:cNvPr>
          <p:cNvSpPr/>
          <p:nvPr/>
        </p:nvSpPr>
        <p:spPr>
          <a:xfrm>
            <a:off x="11430000" y="502362"/>
            <a:ext cx="12152313" cy="2956506"/>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764"/>
          </a:p>
        </p:txBody>
      </p:sp>
      <p:sp>
        <p:nvSpPr>
          <p:cNvPr id="15" name="Rectangle 14">
            <a:extLst>
              <a:ext uri="{FF2B5EF4-FFF2-40B4-BE49-F238E27FC236}">
                <a16:creationId xmlns:a16="http://schemas.microsoft.com/office/drawing/2014/main" id="{B3B39FFF-E833-8268-0970-94D557F7EB88}"/>
              </a:ext>
            </a:extLst>
          </p:cNvPr>
          <p:cNvSpPr/>
          <p:nvPr/>
        </p:nvSpPr>
        <p:spPr>
          <a:xfrm>
            <a:off x="23941332" y="497403"/>
            <a:ext cx="12142788" cy="2956506"/>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764"/>
          </a:p>
        </p:txBody>
      </p:sp>
      <p:sp>
        <p:nvSpPr>
          <p:cNvPr id="21" name="Rectangle 20">
            <a:extLst>
              <a:ext uri="{FF2B5EF4-FFF2-40B4-BE49-F238E27FC236}">
                <a16:creationId xmlns:a16="http://schemas.microsoft.com/office/drawing/2014/main" id="{D7050A84-3AE8-FCA5-C9CC-24D64C6647C6}"/>
              </a:ext>
            </a:extLst>
          </p:cNvPr>
          <p:cNvSpPr/>
          <p:nvPr/>
        </p:nvSpPr>
        <p:spPr>
          <a:xfrm>
            <a:off x="23949025" y="3744913"/>
            <a:ext cx="5892800" cy="10748963"/>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764"/>
          </a:p>
        </p:txBody>
      </p:sp>
      <p:sp>
        <p:nvSpPr>
          <p:cNvPr id="22" name="Rectangle 21">
            <a:extLst>
              <a:ext uri="{FF2B5EF4-FFF2-40B4-BE49-F238E27FC236}">
                <a16:creationId xmlns:a16="http://schemas.microsoft.com/office/drawing/2014/main" id="{1872CDC5-0403-B8D5-381C-C8ECF57D2AFB}"/>
              </a:ext>
            </a:extLst>
          </p:cNvPr>
          <p:cNvSpPr/>
          <p:nvPr/>
        </p:nvSpPr>
        <p:spPr>
          <a:xfrm>
            <a:off x="30208538" y="3744913"/>
            <a:ext cx="5892800" cy="10748963"/>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764"/>
          </a:p>
        </p:txBody>
      </p:sp>
      <p:sp>
        <p:nvSpPr>
          <p:cNvPr id="23" name="Rectangle 22">
            <a:extLst>
              <a:ext uri="{FF2B5EF4-FFF2-40B4-BE49-F238E27FC236}">
                <a16:creationId xmlns:a16="http://schemas.microsoft.com/office/drawing/2014/main" id="{313DC3F0-FAA5-DD2A-F9B9-C1B65FE11DAB}"/>
              </a:ext>
            </a:extLst>
          </p:cNvPr>
          <p:cNvSpPr/>
          <p:nvPr/>
        </p:nvSpPr>
        <p:spPr>
          <a:xfrm>
            <a:off x="11483567" y="14822424"/>
            <a:ext cx="18357850" cy="5715000"/>
          </a:xfrm>
          <a:prstGeom prst="rect">
            <a:avLst/>
          </a:prstGeom>
          <a:noFill/>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764"/>
          </a:p>
        </p:txBody>
      </p:sp>
      <p:sp>
        <p:nvSpPr>
          <p:cNvPr id="24" name="Rectangle 23">
            <a:extLst>
              <a:ext uri="{FF2B5EF4-FFF2-40B4-BE49-F238E27FC236}">
                <a16:creationId xmlns:a16="http://schemas.microsoft.com/office/drawing/2014/main" id="{63A00063-CDC8-19F2-8282-BF20FF9E99F5}"/>
              </a:ext>
            </a:extLst>
          </p:cNvPr>
          <p:cNvSpPr/>
          <p:nvPr/>
        </p:nvSpPr>
        <p:spPr>
          <a:xfrm>
            <a:off x="30221573" y="14812500"/>
            <a:ext cx="5870575" cy="5715000"/>
          </a:xfrm>
          <a:prstGeom prst="rect">
            <a:avLst/>
          </a:prstGeom>
          <a:noFill/>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764"/>
          </a:p>
        </p:txBody>
      </p:sp>
      <p:sp>
        <p:nvSpPr>
          <p:cNvPr id="39" name="TextBox 41">
            <a:extLst>
              <a:ext uri="{FF2B5EF4-FFF2-40B4-BE49-F238E27FC236}">
                <a16:creationId xmlns:a16="http://schemas.microsoft.com/office/drawing/2014/main" id="{FC76778A-D017-1BC7-853D-AC2D5731847E}"/>
              </a:ext>
            </a:extLst>
          </p:cNvPr>
          <p:cNvSpPr txBox="1"/>
          <p:nvPr/>
        </p:nvSpPr>
        <p:spPr>
          <a:xfrm>
            <a:off x="13317710" y="4015890"/>
            <a:ext cx="2117697" cy="412229"/>
          </a:xfrm>
          <a:prstGeom prst="rect">
            <a:avLst/>
          </a:prstGeom>
        </p:spPr>
        <p:txBody>
          <a:bodyPr wrap="square" lIns="0" tIns="0" rIns="0" bIns="0" rtlCol="0" anchor="t">
            <a:spAutoFit/>
          </a:bodyPr>
          <a:lstStyle/>
          <a:p>
            <a:pPr algn="ctr">
              <a:lnSpc>
                <a:spcPts val="3495"/>
              </a:lnSpc>
              <a:spcBef>
                <a:spcPct val="0"/>
              </a:spcBef>
            </a:pPr>
            <a:r>
              <a:rPr lang="en-US" sz="2514" b="1">
                <a:solidFill>
                  <a:schemeClr val="bg1"/>
                </a:solidFill>
                <a:latin typeface="Times New Roman" panose="02020603050405020304" pitchFamily="18" charset="0"/>
                <a:ea typeface="Arimo Bold"/>
                <a:cs typeface="Times New Roman" panose="02020603050405020304" pitchFamily="18" charset="0"/>
                <a:sym typeface="Arimo Bold"/>
              </a:rPr>
              <a:t>Ships</a:t>
            </a:r>
            <a:endParaRPr lang="en-US" sz="2514" b="1">
              <a:solidFill>
                <a:schemeClr val="bg1"/>
              </a:solidFill>
              <a:latin typeface="Times New Roman" panose="02020603050405020304" pitchFamily="18" charset="0"/>
              <a:ea typeface="Arimo Bold"/>
              <a:cs typeface="Times New Roman" panose="02020603050405020304" pitchFamily="18" charset="0"/>
            </a:endParaRPr>
          </a:p>
        </p:txBody>
      </p:sp>
      <p:sp>
        <p:nvSpPr>
          <p:cNvPr id="40" name="TextBox 41">
            <a:extLst>
              <a:ext uri="{FF2B5EF4-FFF2-40B4-BE49-F238E27FC236}">
                <a16:creationId xmlns:a16="http://schemas.microsoft.com/office/drawing/2014/main" id="{590BAEDE-ADD1-CB45-36A1-975FCCF13973}"/>
              </a:ext>
            </a:extLst>
          </p:cNvPr>
          <p:cNvSpPr txBox="1"/>
          <p:nvPr/>
        </p:nvSpPr>
        <p:spPr>
          <a:xfrm>
            <a:off x="19663460" y="3994556"/>
            <a:ext cx="2117697" cy="412229"/>
          </a:xfrm>
          <a:prstGeom prst="rect">
            <a:avLst/>
          </a:prstGeom>
        </p:spPr>
        <p:txBody>
          <a:bodyPr wrap="square" lIns="0" tIns="0" rIns="0" bIns="0" rtlCol="0" anchor="t">
            <a:spAutoFit/>
          </a:bodyPr>
          <a:lstStyle/>
          <a:p>
            <a:pPr algn="ctr">
              <a:lnSpc>
                <a:spcPts val="3495"/>
              </a:lnSpc>
              <a:spcBef>
                <a:spcPct val="0"/>
              </a:spcBef>
            </a:pPr>
            <a:r>
              <a:rPr lang="en-US" sz="2514" b="1">
                <a:solidFill>
                  <a:schemeClr val="bg1"/>
                </a:solidFill>
                <a:latin typeface="Times New Roman" panose="02020603050405020304" pitchFamily="18" charset="0"/>
                <a:ea typeface="Arimo Bold"/>
                <a:cs typeface="Times New Roman" panose="02020603050405020304" pitchFamily="18" charset="0"/>
                <a:sym typeface="Arimo Bold"/>
              </a:rPr>
              <a:t>Port</a:t>
            </a:r>
            <a:endParaRPr lang="en-US" sz="2514" b="1">
              <a:solidFill>
                <a:schemeClr val="bg1"/>
              </a:solidFill>
              <a:latin typeface="Times New Roman" panose="02020603050405020304" pitchFamily="18" charset="0"/>
              <a:ea typeface="Arimo Bold"/>
              <a:cs typeface="Times New Roman" panose="02020603050405020304" pitchFamily="18" charset="0"/>
            </a:endParaRPr>
          </a:p>
        </p:txBody>
      </p:sp>
      <p:sp>
        <p:nvSpPr>
          <p:cNvPr id="41" name="TextBox 41">
            <a:extLst>
              <a:ext uri="{FF2B5EF4-FFF2-40B4-BE49-F238E27FC236}">
                <a16:creationId xmlns:a16="http://schemas.microsoft.com/office/drawing/2014/main" id="{90518139-34EB-0E7C-10AD-9346DD9672F8}"/>
              </a:ext>
            </a:extLst>
          </p:cNvPr>
          <p:cNvSpPr txBox="1"/>
          <p:nvPr/>
        </p:nvSpPr>
        <p:spPr>
          <a:xfrm>
            <a:off x="25669961" y="4015890"/>
            <a:ext cx="2117697" cy="412229"/>
          </a:xfrm>
          <a:prstGeom prst="rect">
            <a:avLst/>
          </a:prstGeom>
        </p:spPr>
        <p:txBody>
          <a:bodyPr wrap="square" lIns="0" tIns="0" rIns="0" bIns="0" rtlCol="0" anchor="t">
            <a:spAutoFit/>
          </a:bodyPr>
          <a:lstStyle/>
          <a:p>
            <a:pPr algn="ctr">
              <a:lnSpc>
                <a:spcPts val="3495"/>
              </a:lnSpc>
              <a:spcBef>
                <a:spcPct val="0"/>
              </a:spcBef>
            </a:pPr>
            <a:r>
              <a:rPr lang="en-US" sz="2514" b="1">
                <a:solidFill>
                  <a:schemeClr val="bg1"/>
                </a:solidFill>
                <a:latin typeface="Times New Roman" panose="02020603050405020304" pitchFamily="18" charset="0"/>
                <a:ea typeface="Arimo Bold"/>
                <a:cs typeface="Times New Roman" panose="02020603050405020304" pitchFamily="18" charset="0"/>
                <a:sym typeface="Arimo Bold"/>
              </a:rPr>
              <a:t>Warehouse</a:t>
            </a:r>
            <a:endParaRPr lang="en-US" sz="2514" b="1">
              <a:solidFill>
                <a:schemeClr val="bg1"/>
              </a:solidFill>
              <a:latin typeface="Times New Roman" panose="02020603050405020304" pitchFamily="18" charset="0"/>
              <a:ea typeface="Arimo Bold"/>
              <a:cs typeface="Times New Roman" panose="02020603050405020304" pitchFamily="18" charset="0"/>
            </a:endParaRPr>
          </a:p>
        </p:txBody>
      </p:sp>
      <p:sp>
        <p:nvSpPr>
          <p:cNvPr id="47" name="TextBox 46">
            <a:extLst>
              <a:ext uri="{FF2B5EF4-FFF2-40B4-BE49-F238E27FC236}">
                <a16:creationId xmlns:a16="http://schemas.microsoft.com/office/drawing/2014/main" id="{A3FDA828-C098-FD69-4EDD-12396AABF43E}"/>
              </a:ext>
            </a:extLst>
          </p:cNvPr>
          <p:cNvSpPr txBox="1"/>
          <p:nvPr/>
        </p:nvSpPr>
        <p:spPr>
          <a:xfrm>
            <a:off x="11413851" y="1334356"/>
            <a:ext cx="12162552" cy="1892826"/>
          </a:xfrm>
          <a:prstGeom prst="rect">
            <a:avLst/>
          </a:prstGeom>
          <a:noFill/>
        </p:spPr>
        <p:txBody>
          <a:bodyPr wrap="square" lIns="274320" tIns="137160" rIns="274320" bIns="137160" anchor="t">
            <a:spAutoFit/>
          </a:bodyPr>
          <a:lstStyle/>
          <a:p>
            <a:r>
              <a:rPr lang="en-US" sz="1500" b="0" i="0">
                <a:solidFill>
                  <a:srgbClr val="000000"/>
                </a:solidFill>
                <a:effectLst/>
                <a:latin typeface="Times New Roman" panose="02020603050405020304" pitchFamily="18" charset="0"/>
              </a:rPr>
              <a:t>As e-commerce continues to grow, consumer expectations for environmental sustainability are driving innovation in supply chain technologies. This trend is enhancing visibility, circularity, and data-driven resource optimization while increasing the adoption of technologies like electric propulsion for ships and IoT vehicle systems to meet sustainability objectives. With the e-commerce market worth $980.88 billion in 2024 and a projected growth rate of 6.36% through 2029 (IBISWorld, 2024), the e-commerce boom raises consumer concerns about environmental impacts like environmental degradation from increased demand for shipping, high emissions in last-mile delivery, more efficient post systems due to the increased flow of commerce, and more efficient use of warehouse resources. Together we will explore how the demand for sustainable e-commerce is driving technological advancements across the supply chain, from ports to consumer doorsteps, aligning with consumer demands for green solutions.  </a:t>
            </a:r>
            <a:endParaRPr lang="en-US" sz="1500">
              <a:latin typeface="Times New Roman"/>
              <a:ea typeface="+mn-lt"/>
              <a:cs typeface="+mn-lt"/>
            </a:endParaRPr>
          </a:p>
        </p:txBody>
      </p:sp>
      <p:sp>
        <p:nvSpPr>
          <p:cNvPr id="51" name="TextBox 41">
            <a:extLst>
              <a:ext uri="{FF2B5EF4-FFF2-40B4-BE49-F238E27FC236}">
                <a16:creationId xmlns:a16="http://schemas.microsoft.com/office/drawing/2014/main" id="{5260D73F-3011-A75F-307F-B484BCC0BAA8}"/>
              </a:ext>
            </a:extLst>
          </p:cNvPr>
          <p:cNvSpPr txBox="1"/>
          <p:nvPr/>
        </p:nvSpPr>
        <p:spPr>
          <a:xfrm>
            <a:off x="28928777" y="805635"/>
            <a:ext cx="2117697" cy="412229"/>
          </a:xfrm>
          <a:prstGeom prst="rect">
            <a:avLst/>
          </a:prstGeom>
        </p:spPr>
        <p:txBody>
          <a:bodyPr wrap="square" lIns="0" tIns="0" rIns="0" bIns="0" rtlCol="0" anchor="t">
            <a:spAutoFit/>
          </a:bodyPr>
          <a:lstStyle/>
          <a:p>
            <a:pPr algn="ctr">
              <a:lnSpc>
                <a:spcPts val="3495"/>
              </a:lnSpc>
              <a:spcBef>
                <a:spcPct val="0"/>
              </a:spcBef>
            </a:pPr>
            <a:r>
              <a:rPr lang="en-US" sz="2514" b="1">
                <a:solidFill>
                  <a:schemeClr val="bg1"/>
                </a:solidFill>
                <a:latin typeface="Times New Roman" panose="02020603050405020304" pitchFamily="18" charset="0"/>
                <a:ea typeface="Arimo Bold"/>
                <a:cs typeface="Times New Roman" panose="02020603050405020304" pitchFamily="18" charset="0"/>
                <a:sym typeface="Arimo Bold"/>
              </a:rPr>
              <a:t>Methodology</a:t>
            </a:r>
            <a:endParaRPr lang="en-US" sz="2514" b="1">
              <a:solidFill>
                <a:schemeClr val="bg1"/>
              </a:solidFill>
              <a:latin typeface="Times New Roman" panose="02020603050405020304" pitchFamily="18" charset="0"/>
              <a:ea typeface="Arimo Bold"/>
              <a:cs typeface="Times New Roman" panose="02020603050405020304" pitchFamily="18" charset="0"/>
            </a:endParaRPr>
          </a:p>
        </p:txBody>
      </p:sp>
      <p:sp>
        <p:nvSpPr>
          <p:cNvPr id="53" name="TextBox 52">
            <a:extLst>
              <a:ext uri="{FF2B5EF4-FFF2-40B4-BE49-F238E27FC236}">
                <a16:creationId xmlns:a16="http://schemas.microsoft.com/office/drawing/2014/main" id="{2CAC6B09-61CA-5047-4D06-D99ECB17DAF9}"/>
              </a:ext>
            </a:extLst>
          </p:cNvPr>
          <p:cNvSpPr txBox="1"/>
          <p:nvPr/>
        </p:nvSpPr>
        <p:spPr>
          <a:xfrm>
            <a:off x="23967088" y="1314473"/>
            <a:ext cx="12109291" cy="1892826"/>
          </a:xfrm>
          <a:prstGeom prst="rect">
            <a:avLst/>
          </a:prstGeom>
          <a:noFill/>
        </p:spPr>
        <p:txBody>
          <a:bodyPr wrap="square" lIns="274320" tIns="137160" rIns="274320" bIns="137160" anchor="t">
            <a:spAutoFit/>
          </a:bodyPr>
          <a:lstStyle/>
          <a:p>
            <a:pPr>
              <a:spcAft>
                <a:spcPts val="2118"/>
              </a:spcAft>
            </a:pPr>
            <a:r>
              <a:rPr lang="en-US" sz="1500" kern="100">
                <a:latin typeface="Times New Roman"/>
                <a:ea typeface="Aptos" panose="020B0004020202020204" pitchFamily="34" charset="0"/>
                <a:cs typeface="Times New Roman"/>
              </a:rPr>
              <a:t>This research poster employed a qualitative approach to investigate how consumer demand for sustainable e-commerce has driven innovation in supply chain technology. The study analyzed recent trends, peer-reviewed journals, case studies, and industry practices over the past five years to understand the relationship between sustainability initiatives and technological advancements in supply chains. Relevant sources are found through academic databases, trade publications, and consumer survey data. Additionally, the study incorporated real-world industry case studies that showcased how leading companies in supply chain sectors have integrated sustainable practices. These case studies provided concrete examples of how consumer preferences for eco-friendly products have shaped supply chain operations, leading to the adoption of new technologies such as picking robots for cold ironing, route optimization for efficient logistics, and electric propulsion. ​</a:t>
            </a:r>
          </a:p>
        </p:txBody>
      </p:sp>
      <p:sp>
        <p:nvSpPr>
          <p:cNvPr id="57" name="TextBox 56">
            <a:extLst>
              <a:ext uri="{FF2B5EF4-FFF2-40B4-BE49-F238E27FC236}">
                <a16:creationId xmlns:a16="http://schemas.microsoft.com/office/drawing/2014/main" id="{EA377C0A-5277-E4A0-F6F2-4D2BF0E895F3}"/>
              </a:ext>
            </a:extLst>
          </p:cNvPr>
          <p:cNvSpPr txBox="1"/>
          <p:nvPr/>
        </p:nvSpPr>
        <p:spPr>
          <a:xfrm>
            <a:off x="17689512" y="4555116"/>
            <a:ext cx="5893125" cy="2816156"/>
          </a:xfrm>
          <a:prstGeom prst="rect">
            <a:avLst/>
          </a:prstGeom>
          <a:noFill/>
        </p:spPr>
        <p:txBody>
          <a:bodyPr wrap="square" lIns="274320" tIns="137160" rIns="274320" bIns="137160" anchor="t">
            <a:spAutoFit/>
          </a:bodyPr>
          <a:lstStyle/>
          <a:p>
            <a:r>
              <a:rPr lang="en-US" sz="1500">
                <a:solidFill>
                  <a:srgbClr val="000000"/>
                </a:solidFill>
                <a:latin typeface="Times New Roman"/>
                <a:ea typeface="+mn-lt"/>
                <a:cs typeface="Times New Roman"/>
              </a:rPr>
              <a:t>E-commerce sales are projected to reach $36 billion in 2026 (19), with the increased reliance on ocean shipping as a cost-effective transportation method, port traffic is expected to rise. With higher volume of ships, alternative port power sources are pivotal. Onshore power allows ships to shut off their auxiliary engines while berthed when connected to a local grid. Although it is an emerging technology, “shore power has been successfully used by the U.S. Navy for decades and is included in the Navy’s Incentivized Shipboard Energy Conservation program” (11). About 67% of a vessel’s emissions are estimated to be produced by berthing activities (4). When connected, ships can:</a:t>
            </a:r>
            <a:endParaRPr lang="en-US" sz="1500">
              <a:latin typeface="Times New Roman" panose="02020603050405020304" pitchFamily="18" charset="0"/>
              <a:cs typeface="Times New Roman" panose="02020603050405020304" pitchFamily="18" charset="0"/>
            </a:endParaRPr>
          </a:p>
        </p:txBody>
      </p:sp>
      <p:sp>
        <p:nvSpPr>
          <p:cNvPr id="58" name="Freeform 28">
            <a:extLst>
              <a:ext uri="{FF2B5EF4-FFF2-40B4-BE49-F238E27FC236}">
                <a16:creationId xmlns:a16="http://schemas.microsoft.com/office/drawing/2014/main" id="{513FB079-8BE2-C30B-2EF9-2D0D33107D36}"/>
              </a:ext>
            </a:extLst>
          </p:cNvPr>
          <p:cNvSpPr/>
          <p:nvPr/>
        </p:nvSpPr>
        <p:spPr>
          <a:xfrm>
            <a:off x="18688138" y="8151326"/>
            <a:ext cx="3753180" cy="1475817"/>
          </a:xfrm>
          <a:prstGeom prst="snip2SameRect">
            <a:avLst/>
          </a:prstGeom>
          <a:blipFill>
            <a:blip r:embed="rId13"/>
            <a:stretch>
              <a:fillRect l="967" t="-4746" r="-1233" b="-15506"/>
            </a:stretch>
          </a:blipFill>
        </p:spPr>
        <p:txBody>
          <a:bodyPr/>
          <a:lstStyle/>
          <a:p>
            <a:endParaRPr lang="en-US" sz="4764"/>
          </a:p>
        </p:txBody>
      </p:sp>
      <p:sp>
        <p:nvSpPr>
          <p:cNvPr id="79" name="TextBox 34">
            <a:extLst>
              <a:ext uri="{FF2B5EF4-FFF2-40B4-BE49-F238E27FC236}">
                <a16:creationId xmlns:a16="http://schemas.microsoft.com/office/drawing/2014/main" id="{83375204-284D-B7C4-C68A-73C0292B5A41}"/>
              </a:ext>
            </a:extLst>
          </p:cNvPr>
          <p:cNvSpPr txBox="1"/>
          <p:nvPr/>
        </p:nvSpPr>
        <p:spPr>
          <a:xfrm>
            <a:off x="12123948" y="15865116"/>
            <a:ext cx="6247986" cy="820738"/>
          </a:xfrm>
          <a:prstGeom prst="rect">
            <a:avLst/>
          </a:prstGeom>
        </p:spPr>
        <p:txBody>
          <a:bodyPr wrap="square" lIns="0" tIns="0" rIns="0" bIns="0" rtlCol="0" anchor="t">
            <a:spAutoFit/>
          </a:bodyPr>
          <a:lstStyle/>
          <a:p>
            <a:pPr marL="80010" lvl="1">
              <a:lnSpc>
                <a:spcPts val="1602"/>
              </a:lnSpc>
            </a:pPr>
            <a:r>
              <a:rPr lang="en-US" sz="1500">
                <a:latin typeface="Times New Roman"/>
                <a:ea typeface="Aptos" panose="020B0004020202020204" pitchFamily="34" charset="0"/>
                <a:cs typeface="Times New Roman"/>
              </a:rPr>
              <a:t>A recent survey by PWC coming out of the U.K. found that consumers were willing to spend around "9.7% more on average for sustainably produced or sourced goods" (31) despite the increased inflationary pressures looming over the consumer.</a:t>
            </a:r>
          </a:p>
        </p:txBody>
      </p:sp>
      <p:sp>
        <p:nvSpPr>
          <p:cNvPr id="96" name="Oval 95">
            <a:extLst>
              <a:ext uri="{FF2B5EF4-FFF2-40B4-BE49-F238E27FC236}">
                <a16:creationId xmlns:a16="http://schemas.microsoft.com/office/drawing/2014/main" id="{0502C631-4551-BC14-BD3E-02397B35DCF1}"/>
              </a:ext>
            </a:extLst>
          </p:cNvPr>
          <p:cNvSpPr/>
          <p:nvPr/>
        </p:nvSpPr>
        <p:spPr>
          <a:xfrm>
            <a:off x="31330308" y="4059746"/>
            <a:ext cx="416405" cy="372936"/>
          </a:xfrm>
          <a:prstGeom prst="ellipse">
            <a:avLst/>
          </a:prstGeom>
          <a:solidFill>
            <a:srgbClr val="12245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latin typeface="Times New Roman"/>
                <a:cs typeface="Calibri"/>
              </a:rPr>
              <a:t>6</a:t>
            </a:r>
          </a:p>
        </p:txBody>
      </p:sp>
      <p:sp>
        <p:nvSpPr>
          <p:cNvPr id="102" name="TextBox 101">
            <a:extLst>
              <a:ext uri="{FF2B5EF4-FFF2-40B4-BE49-F238E27FC236}">
                <a16:creationId xmlns:a16="http://schemas.microsoft.com/office/drawing/2014/main" id="{D98BEF59-C966-90E8-AEE1-C4289025E2BE}"/>
              </a:ext>
            </a:extLst>
          </p:cNvPr>
          <p:cNvSpPr txBox="1"/>
          <p:nvPr/>
        </p:nvSpPr>
        <p:spPr>
          <a:xfrm>
            <a:off x="30422290" y="4059746"/>
            <a:ext cx="562431" cy="461665"/>
          </a:xfrm>
          <a:prstGeom prst="rect">
            <a:avLst/>
          </a:prstGeom>
          <a:noFill/>
        </p:spPr>
        <p:txBody>
          <a:bodyPr wrap="square" lIns="91440" tIns="45720" rIns="91440" bIns="45720" rtlCol="0" anchor="t">
            <a:spAutoFit/>
          </a:bodyPr>
          <a:lstStyle/>
          <a:p>
            <a:r>
              <a:rPr lang="en-US" sz="2400">
                <a:solidFill>
                  <a:schemeClr val="bg1"/>
                </a:solidFill>
                <a:latin typeface="Times New Roman"/>
                <a:cs typeface="Times New Roman"/>
              </a:rPr>
              <a:t>6</a:t>
            </a:r>
          </a:p>
        </p:txBody>
      </p:sp>
      <p:sp>
        <p:nvSpPr>
          <p:cNvPr id="44" name="TextBox 42">
            <a:extLst>
              <a:ext uri="{FF2B5EF4-FFF2-40B4-BE49-F238E27FC236}">
                <a16:creationId xmlns:a16="http://schemas.microsoft.com/office/drawing/2014/main" id="{308F249D-AC7C-AA3D-649A-657A4F778F41}"/>
              </a:ext>
            </a:extLst>
          </p:cNvPr>
          <p:cNvSpPr txBox="1"/>
          <p:nvPr/>
        </p:nvSpPr>
        <p:spPr>
          <a:xfrm>
            <a:off x="30959838" y="10071701"/>
            <a:ext cx="4376040" cy="413190"/>
          </a:xfrm>
          <a:prstGeom prst="rect">
            <a:avLst/>
          </a:prstGeom>
        </p:spPr>
        <p:txBody>
          <a:bodyPr wrap="square" lIns="0" tIns="0" rIns="0" bIns="0" rtlCol="0" anchor="t">
            <a:spAutoFit/>
          </a:bodyPr>
          <a:lstStyle/>
          <a:p>
            <a:pPr>
              <a:lnSpc>
                <a:spcPts val="1587"/>
              </a:lnSpc>
            </a:pPr>
            <a:endParaRPr lang="en-US" sz="1800">
              <a:latin typeface="Times New Roman"/>
              <a:ea typeface="Arimo"/>
              <a:cs typeface="Arimo"/>
            </a:endParaRPr>
          </a:p>
          <a:p>
            <a:pPr algn="ctr">
              <a:lnSpc>
                <a:spcPts val="1587"/>
              </a:lnSpc>
              <a:spcBef>
                <a:spcPct val="0"/>
              </a:spcBef>
            </a:pPr>
            <a:r>
              <a:rPr lang="en-US" sz="1800" b="1">
                <a:latin typeface="Times New Roman"/>
                <a:ea typeface="Arimo Bold"/>
                <a:cs typeface="Arimo Bold"/>
                <a:sym typeface="Arimo Bold"/>
              </a:rPr>
              <a:t>Tech that aids in Route Optimization</a:t>
            </a:r>
            <a:endParaRPr lang="en-US" sz="1800" b="1">
              <a:latin typeface="Times New Roman"/>
              <a:ea typeface="Arimo Bold"/>
              <a:cs typeface="Arimo Bold"/>
            </a:endParaRPr>
          </a:p>
        </p:txBody>
      </p:sp>
      <p:sp>
        <p:nvSpPr>
          <p:cNvPr id="9" name="TextBox 8">
            <a:extLst>
              <a:ext uri="{FF2B5EF4-FFF2-40B4-BE49-F238E27FC236}">
                <a16:creationId xmlns:a16="http://schemas.microsoft.com/office/drawing/2014/main" id="{9F84D13A-4C9C-4E43-8BB9-D79E1F2EDF0E}"/>
              </a:ext>
            </a:extLst>
          </p:cNvPr>
          <p:cNvSpPr txBox="1"/>
          <p:nvPr/>
        </p:nvSpPr>
        <p:spPr>
          <a:xfrm>
            <a:off x="34911383" y="9983373"/>
            <a:ext cx="2329991"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(Sykes, 2022)</a:t>
            </a:r>
          </a:p>
        </p:txBody>
      </p:sp>
      <p:sp>
        <p:nvSpPr>
          <p:cNvPr id="17" name="Rectangle 16">
            <a:extLst>
              <a:ext uri="{FF2B5EF4-FFF2-40B4-BE49-F238E27FC236}">
                <a16:creationId xmlns:a16="http://schemas.microsoft.com/office/drawing/2014/main" id="{1EA1ABBC-E644-6815-9553-95DC798E1C7A}"/>
              </a:ext>
            </a:extLst>
          </p:cNvPr>
          <p:cNvSpPr/>
          <p:nvPr/>
        </p:nvSpPr>
        <p:spPr>
          <a:xfrm>
            <a:off x="21601164" y="13374871"/>
            <a:ext cx="912241" cy="16004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4EABA63-35C9-020E-B71A-D3DB729A8D1B}"/>
              </a:ext>
            </a:extLst>
          </p:cNvPr>
          <p:cNvSpPr txBox="1"/>
          <p:nvPr/>
        </p:nvSpPr>
        <p:spPr>
          <a:xfrm>
            <a:off x="21639002" y="13316245"/>
            <a:ext cx="1612288" cy="215444"/>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800">
              <a:latin typeface="Times New Roman"/>
              <a:ea typeface="Calibri"/>
              <a:cs typeface="Calibri"/>
            </a:endParaRPr>
          </a:p>
        </p:txBody>
      </p:sp>
      <p:sp>
        <p:nvSpPr>
          <p:cNvPr id="30" name="Rectangle 29">
            <a:extLst>
              <a:ext uri="{FF2B5EF4-FFF2-40B4-BE49-F238E27FC236}">
                <a16:creationId xmlns:a16="http://schemas.microsoft.com/office/drawing/2014/main" id="{1940E49C-D105-EE9D-1258-8C132D2BD4CD}"/>
              </a:ext>
            </a:extLst>
          </p:cNvPr>
          <p:cNvSpPr/>
          <p:nvPr/>
        </p:nvSpPr>
        <p:spPr>
          <a:xfrm>
            <a:off x="18865690" y="14116802"/>
            <a:ext cx="848224" cy="1920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111D789B-2893-88FD-372F-878078712CB6}"/>
              </a:ext>
            </a:extLst>
          </p:cNvPr>
          <p:cNvSpPr/>
          <p:nvPr/>
        </p:nvSpPr>
        <p:spPr>
          <a:xfrm>
            <a:off x="19002531" y="12824985"/>
            <a:ext cx="752198" cy="14403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C6534BB1-848B-EB1E-CFA5-A52C714C293F}"/>
              </a:ext>
            </a:extLst>
          </p:cNvPr>
          <p:cNvSpPr/>
          <p:nvPr/>
        </p:nvSpPr>
        <p:spPr>
          <a:xfrm>
            <a:off x="19258889" y="12567611"/>
            <a:ext cx="682353" cy="1280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a:extLst>
              <a:ext uri="{FF2B5EF4-FFF2-40B4-BE49-F238E27FC236}">
                <a16:creationId xmlns:a16="http://schemas.microsoft.com/office/drawing/2014/main" id="{1EC7429C-0162-439F-9949-C214481833E5}"/>
              </a:ext>
            </a:extLst>
          </p:cNvPr>
          <p:cNvPicPr>
            <a:picLocks noChangeAspect="1"/>
          </p:cNvPicPr>
          <p:nvPr/>
        </p:nvPicPr>
        <p:blipFill>
          <a:blip r:embed="rId14" cstate="print">
            <a:extLst>
              <a:ext uri="{28A0092B-C50C-407E-A947-70E740481C1C}">
                <a14:useLocalDpi xmlns:a14="http://schemas.microsoft.com/office/drawing/2010/main" val="0"/>
              </a:ext>
            </a:extLst>
          </a:blip>
          <a:srcRect t="-4087" b="-1"/>
          <a:stretch/>
        </p:blipFill>
        <p:spPr>
          <a:xfrm>
            <a:off x="18705808" y="12348593"/>
            <a:ext cx="3880445" cy="2041254"/>
          </a:xfrm>
          <a:prstGeom prst="rect">
            <a:avLst/>
          </a:prstGeom>
          <a:ln>
            <a:solidFill>
              <a:schemeClr val="bg1"/>
            </a:solidFill>
          </a:ln>
        </p:spPr>
      </p:pic>
      <p:sp>
        <p:nvSpPr>
          <p:cNvPr id="18" name="TextBox 17">
            <a:extLst>
              <a:ext uri="{FF2B5EF4-FFF2-40B4-BE49-F238E27FC236}">
                <a16:creationId xmlns:a16="http://schemas.microsoft.com/office/drawing/2014/main" id="{29A1DBE2-5967-9636-62E8-301403380515}"/>
              </a:ext>
            </a:extLst>
          </p:cNvPr>
          <p:cNvSpPr txBox="1"/>
          <p:nvPr/>
        </p:nvSpPr>
        <p:spPr>
          <a:xfrm>
            <a:off x="21132464" y="12510859"/>
            <a:ext cx="2036148" cy="3944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a:latin typeface="Times New Roman"/>
                <a:cs typeface="Calibri"/>
              </a:rPr>
              <a:t>2022 Cargo-Handling Emissions at the Port of Los Angeles</a:t>
            </a:r>
            <a:endParaRPr lang="en-US" sz="1000">
              <a:latin typeface="Times New Roman"/>
              <a:cs typeface="Times New Roman"/>
            </a:endParaRPr>
          </a:p>
        </p:txBody>
      </p:sp>
      <p:sp>
        <p:nvSpPr>
          <p:cNvPr id="55" name="TextBox 54">
            <a:extLst>
              <a:ext uri="{FF2B5EF4-FFF2-40B4-BE49-F238E27FC236}">
                <a16:creationId xmlns:a16="http://schemas.microsoft.com/office/drawing/2014/main" id="{A983777D-16BB-03EC-78CB-CCD42891F832}"/>
              </a:ext>
            </a:extLst>
          </p:cNvPr>
          <p:cNvSpPr txBox="1"/>
          <p:nvPr/>
        </p:nvSpPr>
        <p:spPr>
          <a:xfrm>
            <a:off x="19491824" y="15081260"/>
            <a:ext cx="3038215" cy="478593"/>
          </a:xfrm>
          <a:prstGeom prst="rect">
            <a:avLst/>
          </a:prstGeom>
          <a:solidFill>
            <a:srgbClr val="122456"/>
          </a:solidFill>
          <a:ln>
            <a:solidFill>
              <a:srgbClr val="122456"/>
            </a:solidFill>
          </a:ln>
        </p:spPr>
        <p:txBody>
          <a:bodyPr wrap="square" rtlCol="0">
            <a:spAutoFit/>
          </a:bodyPr>
          <a:lstStyle/>
          <a:p>
            <a:pPr algn="ctr"/>
            <a:r>
              <a:rPr lang="en-US" sz="2510" b="1">
                <a:solidFill>
                  <a:schemeClr val="bg1"/>
                </a:solidFill>
                <a:latin typeface="Times New Roman" panose="02020603050405020304" pitchFamily="18" charset="0"/>
                <a:cs typeface="Times New Roman" panose="02020603050405020304" pitchFamily="18" charset="0"/>
              </a:rPr>
              <a:t>Consumer Behavior</a:t>
            </a:r>
          </a:p>
        </p:txBody>
      </p:sp>
      <p:sp>
        <p:nvSpPr>
          <p:cNvPr id="66" name="Oval 65">
            <a:extLst>
              <a:ext uri="{FF2B5EF4-FFF2-40B4-BE49-F238E27FC236}">
                <a16:creationId xmlns:a16="http://schemas.microsoft.com/office/drawing/2014/main" id="{897DF2AD-8F20-F5BA-05D8-FC78044FB746}"/>
              </a:ext>
            </a:extLst>
          </p:cNvPr>
          <p:cNvSpPr/>
          <p:nvPr/>
        </p:nvSpPr>
        <p:spPr>
          <a:xfrm>
            <a:off x="18850550" y="15138766"/>
            <a:ext cx="363580" cy="363580"/>
          </a:xfrm>
          <a:prstGeom prst="ellipse">
            <a:avLst/>
          </a:prstGeom>
          <a:solidFill>
            <a:srgbClr val="122456"/>
          </a:solidFill>
          <a:ln>
            <a:solidFill>
              <a:srgbClr val="1224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7</a:t>
            </a:r>
          </a:p>
        </p:txBody>
      </p:sp>
      <p:sp>
        <p:nvSpPr>
          <p:cNvPr id="67" name="Oval 66">
            <a:extLst>
              <a:ext uri="{FF2B5EF4-FFF2-40B4-BE49-F238E27FC236}">
                <a16:creationId xmlns:a16="http://schemas.microsoft.com/office/drawing/2014/main" id="{E325F7B3-85F9-2ECD-F513-0B67CD6C4B1A}"/>
              </a:ext>
            </a:extLst>
          </p:cNvPr>
          <p:cNvSpPr/>
          <p:nvPr/>
        </p:nvSpPr>
        <p:spPr>
          <a:xfrm>
            <a:off x="15738373" y="835265"/>
            <a:ext cx="363580" cy="365760"/>
          </a:xfrm>
          <a:prstGeom prst="ellipse">
            <a:avLst/>
          </a:prstGeom>
          <a:solidFill>
            <a:srgbClr val="122456"/>
          </a:solidFill>
          <a:ln>
            <a:solidFill>
              <a:srgbClr val="1224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1</a:t>
            </a:r>
          </a:p>
        </p:txBody>
      </p:sp>
      <p:sp>
        <p:nvSpPr>
          <p:cNvPr id="69" name="Oval 68">
            <a:extLst>
              <a:ext uri="{FF2B5EF4-FFF2-40B4-BE49-F238E27FC236}">
                <a16:creationId xmlns:a16="http://schemas.microsoft.com/office/drawing/2014/main" id="{BB28FB15-0009-E11C-32B9-0D2F43C8890C}"/>
              </a:ext>
            </a:extLst>
          </p:cNvPr>
          <p:cNvSpPr/>
          <p:nvPr/>
        </p:nvSpPr>
        <p:spPr>
          <a:xfrm>
            <a:off x="24919729" y="4060906"/>
            <a:ext cx="363580" cy="363580"/>
          </a:xfrm>
          <a:prstGeom prst="ellipse">
            <a:avLst/>
          </a:prstGeom>
          <a:solidFill>
            <a:srgbClr val="122456"/>
          </a:solidFill>
          <a:ln>
            <a:solidFill>
              <a:srgbClr val="1224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5</a:t>
            </a:r>
          </a:p>
        </p:txBody>
      </p:sp>
      <p:sp>
        <p:nvSpPr>
          <p:cNvPr id="70" name="Oval 69">
            <a:extLst>
              <a:ext uri="{FF2B5EF4-FFF2-40B4-BE49-F238E27FC236}">
                <a16:creationId xmlns:a16="http://schemas.microsoft.com/office/drawing/2014/main" id="{F69D24E6-3B5A-A461-106E-02411AB084EC}"/>
              </a:ext>
            </a:extLst>
          </p:cNvPr>
          <p:cNvSpPr/>
          <p:nvPr/>
        </p:nvSpPr>
        <p:spPr>
          <a:xfrm>
            <a:off x="28203305" y="807003"/>
            <a:ext cx="363580" cy="363580"/>
          </a:xfrm>
          <a:prstGeom prst="ellipse">
            <a:avLst/>
          </a:prstGeom>
          <a:solidFill>
            <a:srgbClr val="122456"/>
          </a:solidFill>
          <a:ln>
            <a:solidFill>
              <a:srgbClr val="1224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2</a:t>
            </a:r>
          </a:p>
        </p:txBody>
      </p:sp>
      <p:sp>
        <p:nvSpPr>
          <p:cNvPr id="71" name="Oval 70">
            <a:extLst>
              <a:ext uri="{FF2B5EF4-FFF2-40B4-BE49-F238E27FC236}">
                <a16:creationId xmlns:a16="http://schemas.microsoft.com/office/drawing/2014/main" id="{9D1C588C-C477-EA52-F2BF-78F91667111E}"/>
              </a:ext>
            </a:extLst>
          </p:cNvPr>
          <p:cNvSpPr/>
          <p:nvPr/>
        </p:nvSpPr>
        <p:spPr>
          <a:xfrm>
            <a:off x="18704426" y="4055713"/>
            <a:ext cx="363580" cy="363580"/>
          </a:xfrm>
          <a:prstGeom prst="ellipse">
            <a:avLst/>
          </a:prstGeom>
          <a:solidFill>
            <a:srgbClr val="122456"/>
          </a:solidFill>
          <a:ln>
            <a:solidFill>
              <a:srgbClr val="1224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4</a:t>
            </a:r>
          </a:p>
        </p:txBody>
      </p:sp>
      <p:sp>
        <p:nvSpPr>
          <p:cNvPr id="73" name="Oval 72">
            <a:extLst>
              <a:ext uri="{FF2B5EF4-FFF2-40B4-BE49-F238E27FC236}">
                <a16:creationId xmlns:a16="http://schemas.microsoft.com/office/drawing/2014/main" id="{F662B891-E174-24D7-47E8-FE1C05941228}"/>
              </a:ext>
            </a:extLst>
          </p:cNvPr>
          <p:cNvSpPr/>
          <p:nvPr/>
        </p:nvSpPr>
        <p:spPr>
          <a:xfrm>
            <a:off x="31373636" y="15138091"/>
            <a:ext cx="363580" cy="363580"/>
          </a:xfrm>
          <a:prstGeom prst="ellipse">
            <a:avLst/>
          </a:prstGeom>
          <a:solidFill>
            <a:srgbClr val="122456"/>
          </a:solidFill>
          <a:ln>
            <a:solidFill>
              <a:srgbClr val="1224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8</a:t>
            </a:r>
          </a:p>
        </p:txBody>
      </p:sp>
      <p:sp>
        <p:nvSpPr>
          <p:cNvPr id="78" name="Oval 77">
            <a:extLst>
              <a:ext uri="{FF2B5EF4-FFF2-40B4-BE49-F238E27FC236}">
                <a16:creationId xmlns:a16="http://schemas.microsoft.com/office/drawing/2014/main" id="{C573CA5B-26D2-EF76-68AA-4EAE9A779668}"/>
              </a:ext>
            </a:extLst>
          </p:cNvPr>
          <p:cNvSpPr/>
          <p:nvPr/>
        </p:nvSpPr>
        <p:spPr>
          <a:xfrm>
            <a:off x="12521644" y="4060906"/>
            <a:ext cx="363580" cy="363580"/>
          </a:xfrm>
          <a:prstGeom prst="ellipse">
            <a:avLst/>
          </a:prstGeom>
          <a:solidFill>
            <a:srgbClr val="122456"/>
          </a:solidFill>
          <a:ln>
            <a:solidFill>
              <a:srgbClr val="1224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3</a:t>
            </a:r>
          </a:p>
        </p:txBody>
      </p:sp>
      <p:sp>
        <p:nvSpPr>
          <p:cNvPr id="20" name="TextBox 19">
            <a:extLst>
              <a:ext uri="{FF2B5EF4-FFF2-40B4-BE49-F238E27FC236}">
                <a16:creationId xmlns:a16="http://schemas.microsoft.com/office/drawing/2014/main" id="{B6EEF9D5-D7FA-3B2B-3A6E-726C1EA7C075}"/>
              </a:ext>
            </a:extLst>
          </p:cNvPr>
          <p:cNvSpPr txBox="1"/>
          <p:nvPr/>
        </p:nvSpPr>
        <p:spPr>
          <a:xfrm>
            <a:off x="31918354" y="15081260"/>
            <a:ext cx="3038215" cy="478593"/>
          </a:xfrm>
          <a:prstGeom prst="rect">
            <a:avLst/>
          </a:prstGeom>
          <a:solidFill>
            <a:srgbClr val="122456"/>
          </a:solidFill>
          <a:ln>
            <a:solidFill>
              <a:srgbClr val="122456"/>
            </a:solidFill>
          </a:ln>
        </p:spPr>
        <p:txBody>
          <a:bodyPr wrap="square" rtlCol="0">
            <a:spAutoFit/>
          </a:bodyPr>
          <a:lstStyle/>
          <a:p>
            <a:pPr algn="ctr"/>
            <a:r>
              <a:rPr lang="en-US" sz="2510" b="1">
                <a:solidFill>
                  <a:schemeClr val="bg1"/>
                </a:solidFill>
                <a:latin typeface="Times New Roman" panose="02020603050405020304" pitchFamily="18" charset="0"/>
                <a:cs typeface="Times New Roman" panose="02020603050405020304" pitchFamily="18" charset="0"/>
              </a:rPr>
              <a:t>Conclusion</a:t>
            </a:r>
          </a:p>
        </p:txBody>
      </p:sp>
      <p:sp>
        <p:nvSpPr>
          <p:cNvPr id="29" name="TextBox 28">
            <a:extLst>
              <a:ext uri="{FF2B5EF4-FFF2-40B4-BE49-F238E27FC236}">
                <a16:creationId xmlns:a16="http://schemas.microsoft.com/office/drawing/2014/main" id="{69F9C795-E10C-EB8E-752E-BC890A0AE1D5}"/>
              </a:ext>
            </a:extLst>
          </p:cNvPr>
          <p:cNvSpPr txBox="1"/>
          <p:nvPr/>
        </p:nvSpPr>
        <p:spPr>
          <a:xfrm>
            <a:off x="19370584" y="4006627"/>
            <a:ext cx="3038215" cy="478593"/>
          </a:xfrm>
          <a:prstGeom prst="rect">
            <a:avLst/>
          </a:prstGeom>
          <a:solidFill>
            <a:srgbClr val="122456"/>
          </a:solidFill>
          <a:ln>
            <a:solidFill>
              <a:srgbClr val="122456"/>
            </a:solidFill>
          </a:ln>
        </p:spPr>
        <p:txBody>
          <a:bodyPr wrap="square" rtlCol="0">
            <a:spAutoFit/>
          </a:bodyPr>
          <a:lstStyle/>
          <a:p>
            <a:pPr algn="ctr"/>
            <a:r>
              <a:rPr lang="en-US" sz="2510" b="1">
                <a:solidFill>
                  <a:schemeClr val="bg1"/>
                </a:solidFill>
                <a:latin typeface="Times New Roman" panose="02020603050405020304" pitchFamily="18" charset="0"/>
                <a:cs typeface="Times New Roman" panose="02020603050405020304" pitchFamily="18" charset="0"/>
              </a:rPr>
              <a:t>Port</a:t>
            </a:r>
          </a:p>
        </p:txBody>
      </p:sp>
      <p:sp>
        <p:nvSpPr>
          <p:cNvPr id="65" name="TextBox 64">
            <a:extLst>
              <a:ext uri="{FF2B5EF4-FFF2-40B4-BE49-F238E27FC236}">
                <a16:creationId xmlns:a16="http://schemas.microsoft.com/office/drawing/2014/main" id="{6C1E47CF-A831-DA45-D220-D60E6992336B}"/>
              </a:ext>
            </a:extLst>
          </p:cNvPr>
          <p:cNvSpPr txBox="1"/>
          <p:nvPr/>
        </p:nvSpPr>
        <p:spPr>
          <a:xfrm>
            <a:off x="25559721" y="4000234"/>
            <a:ext cx="3038215" cy="478593"/>
          </a:xfrm>
          <a:prstGeom prst="rect">
            <a:avLst/>
          </a:prstGeom>
          <a:solidFill>
            <a:srgbClr val="122456"/>
          </a:solidFill>
          <a:ln>
            <a:solidFill>
              <a:srgbClr val="122456"/>
            </a:solidFill>
          </a:ln>
        </p:spPr>
        <p:txBody>
          <a:bodyPr wrap="square" rtlCol="0">
            <a:spAutoFit/>
          </a:bodyPr>
          <a:lstStyle/>
          <a:p>
            <a:pPr algn="ctr"/>
            <a:r>
              <a:rPr lang="en-US" sz="2510" b="1">
                <a:solidFill>
                  <a:schemeClr val="bg1"/>
                </a:solidFill>
                <a:latin typeface="Times New Roman" panose="02020603050405020304" pitchFamily="18" charset="0"/>
                <a:cs typeface="Times New Roman" panose="02020603050405020304" pitchFamily="18" charset="0"/>
              </a:rPr>
              <a:t>Warehouse</a:t>
            </a:r>
          </a:p>
        </p:txBody>
      </p:sp>
      <p:sp>
        <p:nvSpPr>
          <p:cNvPr id="77" name="TextBox 76">
            <a:extLst>
              <a:ext uri="{FF2B5EF4-FFF2-40B4-BE49-F238E27FC236}">
                <a16:creationId xmlns:a16="http://schemas.microsoft.com/office/drawing/2014/main" id="{96D89F82-4E08-1173-341D-E3CC60FBE289}"/>
              </a:ext>
            </a:extLst>
          </p:cNvPr>
          <p:cNvSpPr txBox="1"/>
          <p:nvPr/>
        </p:nvSpPr>
        <p:spPr>
          <a:xfrm>
            <a:off x="31985824" y="4000234"/>
            <a:ext cx="3038215" cy="478593"/>
          </a:xfrm>
          <a:prstGeom prst="rect">
            <a:avLst/>
          </a:prstGeom>
          <a:solidFill>
            <a:srgbClr val="122456"/>
          </a:solidFill>
          <a:ln>
            <a:solidFill>
              <a:srgbClr val="122456"/>
            </a:solidFill>
          </a:ln>
        </p:spPr>
        <p:txBody>
          <a:bodyPr wrap="square" rtlCol="0">
            <a:spAutoFit/>
          </a:bodyPr>
          <a:lstStyle/>
          <a:p>
            <a:pPr algn="ctr"/>
            <a:r>
              <a:rPr lang="en-US" sz="2510" b="1">
                <a:solidFill>
                  <a:schemeClr val="bg1"/>
                </a:solidFill>
                <a:latin typeface="Times New Roman" panose="02020603050405020304" pitchFamily="18" charset="0"/>
                <a:cs typeface="Times New Roman" panose="02020603050405020304" pitchFamily="18" charset="0"/>
              </a:rPr>
              <a:t>Last-Mile Delivery</a:t>
            </a:r>
          </a:p>
        </p:txBody>
      </p:sp>
      <p:sp>
        <p:nvSpPr>
          <p:cNvPr id="80" name="TextBox 79">
            <a:extLst>
              <a:ext uri="{FF2B5EF4-FFF2-40B4-BE49-F238E27FC236}">
                <a16:creationId xmlns:a16="http://schemas.microsoft.com/office/drawing/2014/main" id="{0379CC5A-96CF-81B2-7871-1497BC1527BE}"/>
              </a:ext>
            </a:extLst>
          </p:cNvPr>
          <p:cNvSpPr txBox="1"/>
          <p:nvPr/>
        </p:nvSpPr>
        <p:spPr>
          <a:xfrm>
            <a:off x="13193241" y="4007102"/>
            <a:ext cx="3038215" cy="478593"/>
          </a:xfrm>
          <a:prstGeom prst="rect">
            <a:avLst/>
          </a:prstGeom>
          <a:solidFill>
            <a:srgbClr val="122456"/>
          </a:solidFill>
          <a:ln>
            <a:solidFill>
              <a:srgbClr val="122456"/>
            </a:solidFill>
          </a:ln>
        </p:spPr>
        <p:txBody>
          <a:bodyPr wrap="square" rtlCol="0">
            <a:spAutoFit/>
          </a:bodyPr>
          <a:lstStyle/>
          <a:p>
            <a:pPr algn="ctr"/>
            <a:r>
              <a:rPr lang="en-US" sz="2510" b="1">
                <a:solidFill>
                  <a:schemeClr val="bg1"/>
                </a:solidFill>
                <a:latin typeface="Times New Roman" panose="02020603050405020304" pitchFamily="18" charset="0"/>
                <a:cs typeface="Times New Roman" panose="02020603050405020304" pitchFamily="18" charset="0"/>
              </a:rPr>
              <a:t>Ship</a:t>
            </a:r>
          </a:p>
        </p:txBody>
      </p:sp>
      <p:sp>
        <p:nvSpPr>
          <p:cNvPr id="81" name="TextBox 80">
            <a:extLst>
              <a:ext uri="{FF2B5EF4-FFF2-40B4-BE49-F238E27FC236}">
                <a16:creationId xmlns:a16="http://schemas.microsoft.com/office/drawing/2014/main" id="{C59F1E87-AE1C-13E0-8B74-5EA28F4B8E4E}"/>
              </a:ext>
            </a:extLst>
          </p:cNvPr>
          <p:cNvSpPr txBox="1"/>
          <p:nvPr/>
        </p:nvSpPr>
        <p:spPr>
          <a:xfrm>
            <a:off x="16378365" y="784950"/>
            <a:ext cx="3038215" cy="478593"/>
          </a:xfrm>
          <a:prstGeom prst="rect">
            <a:avLst/>
          </a:prstGeom>
          <a:solidFill>
            <a:srgbClr val="122456"/>
          </a:solidFill>
          <a:ln>
            <a:solidFill>
              <a:srgbClr val="122456"/>
            </a:solidFill>
          </a:ln>
        </p:spPr>
        <p:txBody>
          <a:bodyPr wrap="square" rtlCol="0">
            <a:spAutoFit/>
          </a:bodyPr>
          <a:lstStyle/>
          <a:p>
            <a:pPr algn="ctr"/>
            <a:r>
              <a:rPr lang="en-US" sz="2510" b="1">
                <a:solidFill>
                  <a:schemeClr val="bg1"/>
                </a:solidFill>
                <a:latin typeface="Times New Roman" panose="02020603050405020304" pitchFamily="18" charset="0"/>
                <a:cs typeface="Times New Roman" panose="02020603050405020304" pitchFamily="18" charset="0"/>
              </a:rPr>
              <a:t>Abstract</a:t>
            </a:r>
          </a:p>
        </p:txBody>
      </p:sp>
      <p:sp>
        <p:nvSpPr>
          <p:cNvPr id="84" name="TextBox 83">
            <a:extLst>
              <a:ext uri="{FF2B5EF4-FFF2-40B4-BE49-F238E27FC236}">
                <a16:creationId xmlns:a16="http://schemas.microsoft.com/office/drawing/2014/main" id="{01114DE1-6C33-A7C1-AD43-C5B82279700B}"/>
              </a:ext>
            </a:extLst>
          </p:cNvPr>
          <p:cNvSpPr txBox="1"/>
          <p:nvPr/>
        </p:nvSpPr>
        <p:spPr>
          <a:xfrm>
            <a:off x="28843297" y="752225"/>
            <a:ext cx="3038215" cy="478593"/>
          </a:xfrm>
          <a:prstGeom prst="rect">
            <a:avLst/>
          </a:prstGeom>
          <a:solidFill>
            <a:srgbClr val="122456"/>
          </a:solidFill>
          <a:ln>
            <a:solidFill>
              <a:srgbClr val="122456"/>
            </a:solidFill>
          </a:ln>
        </p:spPr>
        <p:txBody>
          <a:bodyPr wrap="square" rtlCol="0">
            <a:spAutoFit/>
          </a:bodyPr>
          <a:lstStyle/>
          <a:p>
            <a:pPr algn="ctr"/>
            <a:r>
              <a:rPr lang="en-US" sz="2510" b="1">
                <a:solidFill>
                  <a:schemeClr val="bg1"/>
                </a:solidFill>
                <a:latin typeface="Times New Roman" panose="02020603050405020304" pitchFamily="18" charset="0"/>
                <a:cs typeface="Times New Roman" panose="02020603050405020304" pitchFamily="18" charset="0"/>
              </a:rPr>
              <a:t>Methodology</a:t>
            </a:r>
          </a:p>
        </p:txBody>
      </p:sp>
      <p:sp>
        <p:nvSpPr>
          <p:cNvPr id="26" name="TextBox 25">
            <a:extLst>
              <a:ext uri="{FF2B5EF4-FFF2-40B4-BE49-F238E27FC236}">
                <a16:creationId xmlns:a16="http://schemas.microsoft.com/office/drawing/2014/main" id="{9B4D1E4D-9FAC-7CF0-DFBF-5BE4F5844B54}"/>
              </a:ext>
            </a:extLst>
          </p:cNvPr>
          <p:cNvSpPr txBox="1"/>
          <p:nvPr/>
        </p:nvSpPr>
        <p:spPr>
          <a:xfrm>
            <a:off x="-75161" y="17686571"/>
            <a:ext cx="9719733" cy="1000274"/>
          </a:xfrm>
          <a:prstGeom prst="rect">
            <a:avLst/>
          </a:prstGeom>
          <a:noFill/>
        </p:spPr>
        <p:txBody>
          <a:bodyPr wrap="square" lIns="274320" tIns="137160" rIns="274320" bIns="137160" rtlCol="0" anchor="t">
            <a:spAutoFit/>
          </a:bodyPr>
          <a:lstStyle/>
          <a:p>
            <a:pPr algn="ctr"/>
            <a:r>
              <a:rPr lang="pt-BR" sz="4700">
                <a:solidFill>
                  <a:srgbClr val="29E06D"/>
                </a:solidFill>
                <a:latin typeface="Franklin Gothic Medium"/>
              </a:rPr>
              <a:t>Faculty Advisor: Alfred Henson</a:t>
            </a:r>
            <a:endParaRPr lang="pt-BR" sz="4700">
              <a:solidFill>
                <a:srgbClr val="29E06D"/>
              </a:solidFill>
              <a:latin typeface="Franklin Gothic Medium" panose="020B0603020102020204" pitchFamily="34" charset="0"/>
            </a:endParaRPr>
          </a:p>
        </p:txBody>
      </p:sp>
      <p:sp>
        <p:nvSpPr>
          <p:cNvPr id="35" name="TextBox 34">
            <a:extLst>
              <a:ext uri="{FF2B5EF4-FFF2-40B4-BE49-F238E27FC236}">
                <a16:creationId xmlns:a16="http://schemas.microsoft.com/office/drawing/2014/main" id="{2E277C27-A2D1-62AF-F94B-9FD687E0F614}"/>
              </a:ext>
            </a:extLst>
          </p:cNvPr>
          <p:cNvSpPr txBox="1"/>
          <p:nvPr/>
        </p:nvSpPr>
        <p:spPr>
          <a:xfrm>
            <a:off x="-37323" y="18460464"/>
            <a:ext cx="9719733" cy="1000274"/>
          </a:xfrm>
          <a:prstGeom prst="rect">
            <a:avLst/>
          </a:prstGeom>
          <a:noFill/>
        </p:spPr>
        <p:txBody>
          <a:bodyPr wrap="square" lIns="274320" tIns="137160" rIns="274320" bIns="137160" rtlCol="0" anchor="t">
            <a:spAutoFit/>
          </a:bodyPr>
          <a:lstStyle/>
          <a:p>
            <a:pPr algn="ctr"/>
            <a:r>
              <a:rPr lang="pt-BR" sz="4700">
                <a:solidFill>
                  <a:srgbClr val="29E06D"/>
                </a:solidFill>
                <a:latin typeface="Franklin Gothic Medium"/>
              </a:rPr>
              <a:t>University of Houston</a:t>
            </a:r>
            <a:endParaRPr lang="pt-BR" sz="4700">
              <a:solidFill>
                <a:srgbClr val="29E06D"/>
              </a:solidFill>
              <a:latin typeface="Franklin Gothic Medium" panose="020B0603020102020204" pitchFamily="34" charset="0"/>
            </a:endParaRPr>
          </a:p>
        </p:txBody>
      </p:sp>
      <p:sp>
        <p:nvSpPr>
          <p:cNvPr id="36" name="TextBox 35">
            <a:extLst>
              <a:ext uri="{FF2B5EF4-FFF2-40B4-BE49-F238E27FC236}">
                <a16:creationId xmlns:a16="http://schemas.microsoft.com/office/drawing/2014/main" id="{39446E34-3675-5AF9-4F26-79B891904E9B}"/>
              </a:ext>
            </a:extLst>
          </p:cNvPr>
          <p:cNvSpPr txBox="1"/>
          <p:nvPr/>
        </p:nvSpPr>
        <p:spPr>
          <a:xfrm>
            <a:off x="81021" y="19239803"/>
            <a:ext cx="9719733" cy="1723549"/>
          </a:xfrm>
          <a:prstGeom prst="rect">
            <a:avLst/>
          </a:prstGeom>
          <a:noFill/>
        </p:spPr>
        <p:txBody>
          <a:bodyPr wrap="square" lIns="274320" tIns="137160" rIns="274320" bIns="137160" rtlCol="0" anchor="t">
            <a:spAutoFit/>
          </a:bodyPr>
          <a:lstStyle/>
          <a:p>
            <a:pPr algn="ctr"/>
            <a:r>
              <a:rPr lang="pt-BR" sz="4700">
                <a:solidFill>
                  <a:srgbClr val="29E06D"/>
                </a:solidFill>
                <a:latin typeface="Franklin Gothic Medium"/>
              </a:rPr>
              <a:t>Industry Advisor: </a:t>
            </a:r>
            <a:br>
              <a:rPr lang="pt-BR" sz="4700">
                <a:solidFill>
                  <a:srgbClr val="29E06D"/>
                </a:solidFill>
                <a:latin typeface="Franklin Gothic Medium"/>
              </a:rPr>
            </a:br>
            <a:r>
              <a:rPr lang="pt-BR" sz="4700">
                <a:solidFill>
                  <a:srgbClr val="29E06D"/>
                </a:solidFill>
                <a:latin typeface="Franklin Gothic Medium"/>
              </a:rPr>
              <a:t>Andrea Paris (ExxonMobil)</a:t>
            </a:r>
          </a:p>
        </p:txBody>
      </p:sp>
      <p:sp>
        <p:nvSpPr>
          <p:cNvPr id="104" name="Rectangle 103">
            <a:extLst>
              <a:ext uri="{FF2B5EF4-FFF2-40B4-BE49-F238E27FC236}">
                <a16:creationId xmlns:a16="http://schemas.microsoft.com/office/drawing/2014/main" id="{5CBD8D65-99D4-4B43-F28D-C2A0EC9B96A3}"/>
              </a:ext>
            </a:extLst>
          </p:cNvPr>
          <p:cNvSpPr/>
          <p:nvPr/>
        </p:nvSpPr>
        <p:spPr>
          <a:xfrm>
            <a:off x="-21892143" y="-11876288"/>
            <a:ext cx="24384000" cy="16256000"/>
          </a:xfrm>
          <a:prstGeom prst="rect">
            <a:avLst/>
          </a:prstGeom>
        </p:spPr>
        <p:txBody>
          <a:bodyPr/>
          <a:lstStyle/>
          <a:p>
            <a:pPr lvl="0">
              <a:buChar char="•"/>
            </a:pPr>
            <a:endParaRPr lang="en-US"/>
          </a:p>
          <a:p>
            <a:pPr lvl="0">
              <a:buChar char="•"/>
            </a:pPr>
            <a:endParaRPr lang="en-US"/>
          </a:p>
          <a:p>
            <a:pPr lvl="0">
              <a:buChar char="•"/>
            </a:pPr>
            <a:endParaRPr lang="en-US"/>
          </a:p>
          <a:p>
            <a:pPr lvl="0">
              <a:buChar char="•"/>
            </a:pPr>
            <a:endParaRPr lang="en-US"/>
          </a:p>
          <a:p>
            <a:pPr lvl="0">
              <a:buChar char="•"/>
            </a:pPr>
            <a:endParaRPr lang="en-US"/>
          </a:p>
          <a:p>
            <a:pPr lvl="0">
              <a:buChar char="•"/>
            </a:pPr>
            <a:endParaRPr lang="en-US"/>
          </a:p>
        </p:txBody>
      </p:sp>
      <p:pic>
        <p:nvPicPr>
          <p:cNvPr id="94" name="Picture 93">
            <a:extLst>
              <a:ext uri="{FF2B5EF4-FFF2-40B4-BE49-F238E27FC236}">
                <a16:creationId xmlns:a16="http://schemas.microsoft.com/office/drawing/2014/main" id="{0A1E7FDF-5BA1-1A04-24DC-B17080395C91}"/>
              </a:ext>
            </a:extLst>
          </p:cNvPr>
          <p:cNvPicPr>
            <a:picLocks noChangeAspect="1"/>
          </p:cNvPicPr>
          <p:nvPr/>
        </p:nvPicPr>
        <p:blipFill>
          <a:blip r:embed="rId15"/>
          <a:stretch>
            <a:fillRect/>
          </a:stretch>
        </p:blipFill>
        <p:spPr>
          <a:xfrm>
            <a:off x="18662090" y="15957113"/>
            <a:ext cx="7350830" cy="3789363"/>
          </a:xfrm>
          <a:prstGeom prst="rect">
            <a:avLst/>
          </a:prstGeom>
        </p:spPr>
      </p:pic>
      <p:sp>
        <p:nvSpPr>
          <p:cNvPr id="38" name="TextBox 37">
            <a:extLst>
              <a:ext uri="{FF2B5EF4-FFF2-40B4-BE49-F238E27FC236}">
                <a16:creationId xmlns:a16="http://schemas.microsoft.com/office/drawing/2014/main" id="{1B319CDF-7B25-8A57-18D0-5EA01305E4BD}"/>
              </a:ext>
            </a:extLst>
          </p:cNvPr>
          <p:cNvSpPr txBox="1"/>
          <p:nvPr/>
        </p:nvSpPr>
        <p:spPr>
          <a:xfrm>
            <a:off x="11432573" y="4555116"/>
            <a:ext cx="5897217" cy="2585323"/>
          </a:xfrm>
          <a:prstGeom prst="rect">
            <a:avLst/>
          </a:prstGeom>
          <a:noFill/>
        </p:spPr>
        <p:txBody>
          <a:bodyPr wrap="square" lIns="274320" tIns="137160" rIns="274320" bIns="137160" anchor="t">
            <a:spAutoFit/>
          </a:bodyPr>
          <a:lstStyle/>
          <a:p>
            <a:r>
              <a:rPr lang="en-US" sz="1500">
                <a:latin typeface="Times New Roman"/>
                <a:ea typeface="+mn-lt"/>
                <a:cs typeface="Times New Roman"/>
              </a:rPr>
              <a:t>In e-commerce and supply chains, sustainability has become a pivotal focus in transportation, primarily in the maritime industry, where a significant amount of e-commerce shipping occurs across oceans. The International Maritime Organization (IMO) has found that the highest ship emissions come from ship propulsion systems that use diesel engines. The IMO recently published a report revealing that ships using propulsion systems powered by diesel engines contributed 2.89% of total global anthropogenic emissions in 2018 (8). It is estimated that the percentage can drastically increase to 18% by 2050 should no decisions be made to stunt this trend. </a:t>
            </a:r>
            <a:r>
              <a:rPr lang="en-US" sz="1500">
                <a:latin typeface="Times New Roman"/>
                <a:cs typeface="Times New Roman"/>
              </a:rPr>
              <a:t> </a:t>
            </a:r>
            <a:endParaRPr lang="en-US"/>
          </a:p>
        </p:txBody>
      </p:sp>
      <p:sp>
        <p:nvSpPr>
          <p:cNvPr id="42" name="TextBox 41">
            <a:extLst>
              <a:ext uri="{FF2B5EF4-FFF2-40B4-BE49-F238E27FC236}">
                <a16:creationId xmlns:a16="http://schemas.microsoft.com/office/drawing/2014/main" id="{FB2D75CC-CED9-33D8-A714-A5001DEA2571}"/>
              </a:ext>
            </a:extLst>
          </p:cNvPr>
          <p:cNvSpPr txBox="1"/>
          <p:nvPr/>
        </p:nvSpPr>
        <p:spPr>
          <a:xfrm>
            <a:off x="11434694" y="7046012"/>
            <a:ext cx="2652489" cy="2585323"/>
          </a:xfrm>
          <a:prstGeom prst="rect">
            <a:avLst/>
          </a:prstGeom>
          <a:noFill/>
        </p:spPr>
        <p:txBody>
          <a:bodyPr wrap="square" lIns="274320" tIns="137160" rIns="274320" bIns="137160" anchor="t">
            <a:spAutoFit/>
          </a:bodyPr>
          <a:lstStyle/>
          <a:p>
            <a:r>
              <a:rPr lang="en-US" sz="1500">
                <a:latin typeface="Times New Roman" panose="02020603050405020304" pitchFamily="18" charset="0"/>
                <a:cs typeface="Times New Roman" panose="02020603050405020304" pitchFamily="18" charset="0"/>
              </a:rPr>
              <a:t>To aid in reducing emissions from ships, a new integration with ship propulsion systems has been created. Though new, using electric propulsion in the maritime industry can significantly reduce the environmental impact of transportation by curbing: </a:t>
            </a:r>
          </a:p>
        </p:txBody>
      </p:sp>
      <p:sp>
        <p:nvSpPr>
          <p:cNvPr id="45" name="TextBox 44">
            <a:extLst>
              <a:ext uri="{FF2B5EF4-FFF2-40B4-BE49-F238E27FC236}">
                <a16:creationId xmlns:a16="http://schemas.microsoft.com/office/drawing/2014/main" id="{8A1151F0-8DF5-CECE-EF63-BCEEE2628750}"/>
              </a:ext>
            </a:extLst>
          </p:cNvPr>
          <p:cNvSpPr txBox="1"/>
          <p:nvPr/>
        </p:nvSpPr>
        <p:spPr>
          <a:xfrm>
            <a:off x="11440809" y="9434250"/>
            <a:ext cx="5879217" cy="3508653"/>
          </a:xfrm>
          <a:prstGeom prst="rect">
            <a:avLst/>
          </a:prstGeom>
          <a:noFill/>
        </p:spPr>
        <p:txBody>
          <a:bodyPr wrap="square" lIns="274320" tIns="137160" rIns="274320" bIns="137160" anchor="t">
            <a:spAutoFit/>
          </a:bodyPr>
          <a:lstStyle/>
          <a:p>
            <a:r>
              <a:rPr lang="en-US" sz="1500">
                <a:latin typeface="Times New Roman"/>
                <a:ea typeface="+mn-lt"/>
                <a:cs typeface="Times New Roman"/>
              </a:rPr>
              <a:t>Unlike traditional internal combustion engines, electric propulsion systems are far more energy-efficient, meaning less energy is required to move the same amount of cargo. This translates to a lower carbon footprint and a cleaner environment, crucial for sustainable e-commerce operations. The ability of electric ships to integrate with renewable energy sources further enhances their sustainability. These ships can be powered by wind, solar, or hydroelectric energy, aligning with global efforts toward renewable energy. Additionally, advances in battery storage technology enable these ships to store energy, even when renewable resources are unavailable, ensuring continuous operation (8). This supports sustainable supply chain operations by reducing reliance on fossil fuels and helps e-commerce companies meet the increasing demands for environmentally friendly products and ethical chain standards. </a:t>
            </a:r>
            <a:endParaRPr lang="en-US" sz="1500"/>
          </a:p>
        </p:txBody>
      </p:sp>
      <p:grpSp>
        <p:nvGrpSpPr>
          <p:cNvPr id="48" name="Group 47">
            <a:extLst>
              <a:ext uri="{FF2B5EF4-FFF2-40B4-BE49-F238E27FC236}">
                <a16:creationId xmlns:a16="http://schemas.microsoft.com/office/drawing/2014/main" id="{4005BCD5-E128-2C4F-8786-3371E2710715}"/>
              </a:ext>
            </a:extLst>
          </p:cNvPr>
          <p:cNvGrpSpPr/>
          <p:nvPr/>
        </p:nvGrpSpPr>
        <p:grpSpPr>
          <a:xfrm>
            <a:off x="14016320" y="7039277"/>
            <a:ext cx="3279431" cy="2492903"/>
            <a:chOff x="2242688" y="1196500"/>
            <a:chExt cx="4684234" cy="3485705"/>
          </a:xfrm>
        </p:grpSpPr>
        <p:grpSp>
          <p:nvGrpSpPr>
            <p:cNvPr id="49" name="Google Shape;1307;p35">
              <a:extLst>
                <a:ext uri="{FF2B5EF4-FFF2-40B4-BE49-F238E27FC236}">
                  <a16:creationId xmlns:a16="http://schemas.microsoft.com/office/drawing/2014/main" id="{78F9E4DB-9717-6B9E-A8F4-B22F5D676BC3}"/>
                </a:ext>
              </a:extLst>
            </p:cNvPr>
            <p:cNvGrpSpPr/>
            <p:nvPr/>
          </p:nvGrpSpPr>
          <p:grpSpPr>
            <a:xfrm>
              <a:off x="2242688" y="1196500"/>
              <a:ext cx="2132533" cy="3485705"/>
              <a:chOff x="3240300" y="1120300"/>
              <a:chExt cx="2132533" cy="3485705"/>
            </a:xfrm>
          </p:grpSpPr>
          <p:sp>
            <p:nvSpPr>
              <p:cNvPr id="103" name="Google Shape;1308;p35">
                <a:extLst>
                  <a:ext uri="{FF2B5EF4-FFF2-40B4-BE49-F238E27FC236}">
                    <a16:creationId xmlns:a16="http://schemas.microsoft.com/office/drawing/2014/main" id="{D2A189BD-C253-84A6-77FA-9F8BC9B009A5}"/>
                  </a:ext>
                </a:extLst>
              </p:cNvPr>
              <p:cNvSpPr/>
              <p:nvPr/>
            </p:nvSpPr>
            <p:spPr>
              <a:xfrm>
                <a:off x="3240300" y="1120300"/>
                <a:ext cx="2132533" cy="1939825"/>
              </a:xfrm>
              <a:custGeom>
                <a:avLst/>
                <a:gdLst/>
                <a:ahLst/>
                <a:cxnLst/>
                <a:rect l="l" t="t" r="r" b="b"/>
                <a:pathLst>
                  <a:path w="79975" h="72748" extrusionOk="0">
                    <a:moveTo>
                      <a:pt x="39850" y="1"/>
                    </a:moveTo>
                    <a:lnTo>
                      <a:pt x="39767" y="156"/>
                    </a:lnTo>
                    <a:lnTo>
                      <a:pt x="39755" y="156"/>
                    </a:lnTo>
                    <a:lnTo>
                      <a:pt x="26503" y="24337"/>
                    </a:lnTo>
                    <a:lnTo>
                      <a:pt x="24039" y="28957"/>
                    </a:lnTo>
                    <a:lnTo>
                      <a:pt x="13466" y="24420"/>
                    </a:lnTo>
                    <a:lnTo>
                      <a:pt x="10763" y="30564"/>
                    </a:lnTo>
                    <a:lnTo>
                      <a:pt x="4286" y="45256"/>
                    </a:lnTo>
                    <a:lnTo>
                      <a:pt x="1548" y="51483"/>
                    </a:lnTo>
                    <a:lnTo>
                      <a:pt x="0" y="55008"/>
                    </a:lnTo>
                    <a:cubicBezTo>
                      <a:pt x="155" y="55174"/>
                      <a:pt x="2441" y="59758"/>
                      <a:pt x="5584" y="66176"/>
                    </a:cubicBezTo>
                    <a:cubicBezTo>
                      <a:pt x="6537" y="68116"/>
                      <a:pt x="7572" y="70212"/>
                      <a:pt x="8632" y="72414"/>
                    </a:cubicBezTo>
                    <a:cubicBezTo>
                      <a:pt x="8692" y="72522"/>
                      <a:pt x="8751" y="72629"/>
                      <a:pt x="8799" y="72748"/>
                    </a:cubicBezTo>
                    <a:lnTo>
                      <a:pt x="79748" y="72748"/>
                    </a:lnTo>
                    <a:lnTo>
                      <a:pt x="79974" y="72403"/>
                    </a:lnTo>
                    <a:lnTo>
                      <a:pt x="75581" y="51162"/>
                    </a:lnTo>
                    <a:lnTo>
                      <a:pt x="74640" y="46590"/>
                    </a:lnTo>
                    <a:lnTo>
                      <a:pt x="73450" y="45256"/>
                    </a:lnTo>
                    <a:lnTo>
                      <a:pt x="67628" y="38732"/>
                    </a:lnTo>
                    <a:lnTo>
                      <a:pt x="65746" y="30564"/>
                    </a:lnTo>
                    <a:lnTo>
                      <a:pt x="64318" y="24337"/>
                    </a:lnTo>
                    <a:lnTo>
                      <a:pt x="62008" y="14312"/>
                    </a:lnTo>
                    <a:lnTo>
                      <a:pt x="61960" y="14276"/>
                    </a:lnTo>
                    <a:lnTo>
                      <a:pt x="39850" y="1"/>
                    </a:lnTo>
                    <a:close/>
                  </a:path>
                </a:pathLst>
              </a:custGeom>
              <a:solidFill>
                <a:srgbClr val="7CD4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309;p35">
                <a:extLst>
                  <a:ext uri="{FF2B5EF4-FFF2-40B4-BE49-F238E27FC236}">
                    <a16:creationId xmlns:a16="http://schemas.microsoft.com/office/drawing/2014/main" id="{6777890E-CB1C-FF32-B94D-CD0D32486A1F}"/>
                  </a:ext>
                </a:extLst>
              </p:cNvPr>
              <p:cNvSpPr/>
              <p:nvPr/>
            </p:nvSpPr>
            <p:spPr>
              <a:xfrm>
                <a:off x="4246400" y="1120300"/>
                <a:ext cx="646120" cy="684197"/>
              </a:xfrm>
              <a:custGeom>
                <a:avLst/>
                <a:gdLst/>
                <a:ahLst/>
                <a:cxnLst/>
                <a:rect l="l" t="t" r="r" b="b"/>
                <a:pathLst>
                  <a:path w="24231" h="25659" extrusionOk="0">
                    <a:moveTo>
                      <a:pt x="2108" y="1"/>
                    </a:moveTo>
                    <a:lnTo>
                      <a:pt x="2037" y="156"/>
                    </a:lnTo>
                    <a:lnTo>
                      <a:pt x="2025" y="156"/>
                    </a:lnTo>
                    <a:cubicBezTo>
                      <a:pt x="1287" y="9704"/>
                      <a:pt x="1" y="25659"/>
                      <a:pt x="1" y="25659"/>
                    </a:cubicBezTo>
                    <a:lnTo>
                      <a:pt x="12098" y="15479"/>
                    </a:lnTo>
                    <a:lnTo>
                      <a:pt x="24230" y="14276"/>
                    </a:lnTo>
                    <a:lnTo>
                      <a:pt x="2108" y="1"/>
                    </a:lnTo>
                    <a:close/>
                  </a:path>
                </a:pathLst>
              </a:custGeom>
              <a:solidFill>
                <a:srgbClr val="D8E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310;p35">
                <a:extLst>
                  <a:ext uri="{FF2B5EF4-FFF2-40B4-BE49-F238E27FC236}">
                    <a16:creationId xmlns:a16="http://schemas.microsoft.com/office/drawing/2014/main" id="{48BE5B66-EAFB-04C5-E557-3ED605ED78EC}"/>
                  </a:ext>
                </a:extLst>
              </p:cNvPr>
              <p:cNvSpPr/>
              <p:nvPr/>
            </p:nvSpPr>
            <p:spPr>
              <a:xfrm>
                <a:off x="4749956" y="2153092"/>
                <a:ext cx="480690" cy="330539"/>
              </a:xfrm>
              <a:custGeom>
                <a:avLst/>
                <a:gdLst/>
                <a:ahLst/>
                <a:cxnLst/>
                <a:rect l="l" t="t" r="r" b="b"/>
                <a:pathLst>
                  <a:path w="18027" h="12396" extrusionOk="0">
                    <a:moveTo>
                      <a:pt x="11014" y="1"/>
                    </a:moveTo>
                    <a:lnTo>
                      <a:pt x="0" y="12395"/>
                    </a:lnTo>
                    <a:lnTo>
                      <a:pt x="10192" y="9002"/>
                    </a:lnTo>
                    <a:lnTo>
                      <a:pt x="18026" y="7859"/>
                    </a:lnTo>
                    <a:lnTo>
                      <a:pt x="11014" y="1"/>
                    </a:lnTo>
                    <a:close/>
                  </a:path>
                </a:pathLst>
              </a:custGeom>
              <a:solidFill>
                <a:srgbClr val="D8E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311;p35">
                <a:extLst>
                  <a:ext uri="{FF2B5EF4-FFF2-40B4-BE49-F238E27FC236}">
                    <a16:creationId xmlns:a16="http://schemas.microsoft.com/office/drawing/2014/main" id="{BD96A39D-2795-65B6-3D37-E18022C4625C}"/>
                  </a:ext>
                </a:extLst>
              </p:cNvPr>
              <p:cNvSpPr/>
              <p:nvPr/>
            </p:nvSpPr>
            <p:spPr>
              <a:xfrm>
                <a:off x="3599381" y="1771478"/>
                <a:ext cx="282889" cy="497196"/>
              </a:xfrm>
              <a:custGeom>
                <a:avLst/>
                <a:gdLst/>
                <a:ahLst/>
                <a:cxnLst/>
                <a:rect l="l" t="t" r="r" b="b"/>
                <a:pathLst>
                  <a:path w="10609" h="18646" extrusionOk="0">
                    <a:moveTo>
                      <a:pt x="0" y="0"/>
                    </a:moveTo>
                    <a:lnTo>
                      <a:pt x="4536" y="18646"/>
                    </a:lnTo>
                    <a:lnTo>
                      <a:pt x="10609" y="4501"/>
                    </a:lnTo>
                    <a:lnTo>
                      <a:pt x="0" y="0"/>
                    </a:lnTo>
                    <a:close/>
                  </a:path>
                </a:pathLst>
              </a:custGeom>
              <a:solidFill>
                <a:srgbClr val="D8E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312;p35">
                <a:extLst>
                  <a:ext uri="{FF2B5EF4-FFF2-40B4-BE49-F238E27FC236}">
                    <a16:creationId xmlns:a16="http://schemas.microsoft.com/office/drawing/2014/main" id="{18A12A2A-FF10-98E1-DC8B-BCE64027930A}"/>
                  </a:ext>
                </a:extLst>
              </p:cNvPr>
              <p:cNvSpPr/>
              <p:nvPr/>
            </p:nvSpPr>
            <p:spPr>
              <a:xfrm>
                <a:off x="3474905" y="3060155"/>
                <a:ext cx="1891882" cy="1545850"/>
              </a:xfrm>
              <a:custGeom>
                <a:avLst/>
                <a:gdLst/>
                <a:ahLst/>
                <a:cxnLst/>
                <a:rect l="l" t="t" r="r" b="b"/>
                <a:pathLst>
                  <a:path w="70950" h="57973" extrusionOk="0">
                    <a:moveTo>
                      <a:pt x="1" y="1"/>
                    </a:moveTo>
                    <a:cubicBezTo>
                      <a:pt x="7526" y="15384"/>
                      <a:pt x="13050" y="27064"/>
                      <a:pt x="13050" y="27064"/>
                    </a:cubicBezTo>
                    <a:lnTo>
                      <a:pt x="20444" y="15134"/>
                    </a:lnTo>
                    <a:lnTo>
                      <a:pt x="26159" y="31731"/>
                    </a:lnTo>
                    <a:lnTo>
                      <a:pt x="28338" y="37958"/>
                    </a:lnTo>
                    <a:lnTo>
                      <a:pt x="35339" y="57972"/>
                    </a:lnTo>
                    <a:lnTo>
                      <a:pt x="46233" y="37958"/>
                    </a:lnTo>
                    <a:lnTo>
                      <a:pt x="48447" y="33898"/>
                    </a:lnTo>
                    <a:lnTo>
                      <a:pt x="57020" y="31790"/>
                    </a:lnTo>
                    <a:lnTo>
                      <a:pt x="70950" y="1"/>
                    </a:lnTo>
                    <a:close/>
                  </a:path>
                </a:pathLst>
              </a:custGeom>
              <a:solidFill>
                <a:srgbClr val="A5DF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313;p35">
                <a:extLst>
                  <a:ext uri="{FF2B5EF4-FFF2-40B4-BE49-F238E27FC236}">
                    <a16:creationId xmlns:a16="http://schemas.microsoft.com/office/drawing/2014/main" id="{957CE35A-6400-A0C5-F224-74383B18F650}"/>
                  </a:ext>
                </a:extLst>
              </p:cNvPr>
              <p:cNvSpPr/>
              <p:nvPr/>
            </p:nvSpPr>
            <p:spPr>
              <a:xfrm>
                <a:off x="4291811" y="1120300"/>
                <a:ext cx="600709" cy="380696"/>
              </a:xfrm>
              <a:custGeom>
                <a:avLst/>
                <a:gdLst/>
                <a:ahLst/>
                <a:cxnLst/>
                <a:rect l="l" t="t" r="r" b="b"/>
                <a:pathLst>
                  <a:path w="22528" h="14277" extrusionOk="0">
                    <a:moveTo>
                      <a:pt x="1" y="5073"/>
                    </a:moveTo>
                    <a:lnTo>
                      <a:pt x="12" y="5085"/>
                    </a:lnTo>
                    <a:lnTo>
                      <a:pt x="13" y="5078"/>
                    </a:lnTo>
                    <a:lnTo>
                      <a:pt x="1" y="5073"/>
                    </a:lnTo>
                    <a:close/>
                    <a:moveTo>
                      <a:pt x="405" y="1"/>
                    </a:moveTo>
                    <a:lnTo>
                      <a:pt x="13" y="5078"/>
                    </a:lnTo>
                    <a:lnTo>
                      <a:pt x="22527" y="14276"/>
                    </a:lnTo>
                    <a:lnTo>
                      <a:pt x="405" y="1"/>
                    </a:lnTo>
                    <a:close/>
                  </a:path>
                </a:pathLst>
              </a:custGeom>
              <a:solidFill>
                <a:srgbClr val="F1F9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314;p35">
                <a:extLst>
                  <a:ext uri="{FF2B5EF4-FFF2-40B4-BE49-F238E27FC236}">
                    <a16:creationId xmlns:a16="http://schemas.microsoft.com/office/drawing/2014/main" id="{CDED0158-07D8-FA45-F7B9-27A5EBC0C68C}"/>
                  </a:ext>
                </a:extLst>
              </p:cNvPr>
              <p:cNvSpPr/>
              <p:nvPr/>
            </p:nvSpPr>
            <p:spPr>
              <a:xfrm>
                <a:off x="3599381" y="1771478"/>
                <a:ext cx="282889" cy="120019"/>
              </a:xfrm>
              <a:custGeom>
                <a:avLst/>
                <a:gdLst/>
                <a:ahLst/>
                <a:cxnLst/>
                <a:rect l="l" t="t" r="r" b="b"/>
                <a:pathLst>
                  <a:path w="10609" h="4501" extrusionOk="0">
                    <a:moveTo>
                      <a:pt x="0" y="0"/>
                    </a:moveTo>
                    <a:lnTo>
                      <a:pt x="750" y="3144"/>
                    </a:lnTo>
                    <a:lnTo>
                      <a:pt x="10609" y="4501"/>
                    </a:lnTo>
                    <a:lnTo>
                      <a:pt x="0" y="0"/>
                    </a:lnTo>
                    <a:close/>
                  </a:path>
                </a:pathLst>
              </a:custGeom>
              <a:solidFill>
                <a:srgbClr val="F1F9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1315;p35">
              <a:extLst>
                <a:ext uri="{FF2B5EF4-FFF2-40B4-BE49-F238E27FC236}">
                  <a16:creationId xmlns:a16="http://schemas.microsoft.com/office/drawing/2014/main" id="{06D0B24F-8D1A-CFDF-1EBD-94AB512BD808}"/>
                </a:ext>
              </a:extLst>
            </p:cNvPr>
            <p:cNvGrpSpPr/>
            <p:nvPr/>
          </p:nvGrpSpPr>
          <p:grpSpPr>
            <a:xfrm>
              <a:off x="2743364" y="1960264"/>
              <a:ext cx="4183551" cy="365700"/>
              <a:chOff x="2171452" y="1960264"/>
              <a:chExt cx="4183551" cy="365700"/>
            </a:xfrm>
          </p:grpSpPr>
          <p:sp>
            <p:nvSpPr>
              <p:cNvPr id="99" name="Google Shape;1316;p35">
                <a:extLst>
                  <a:ext uri="{FF2B5EF4-FFF2-40B4-BE49-F238E27FC236}">
                    <a16:creationId xmlns:a16="http://schemas.microsoft.com/office/drawing/2014/main" id="{FD656D4A-4484-D505-AE18-780CF7930898}"/>
                  </a:ext>
                </a:extLst>
              </p:cNvPr>
              <p:cNvSpPr/>
              <p:nvPr/>
            </p:nvSpPr>
            <p:spPr>
              <a:xfrm>
                <a:off x="4282101" y="1988633"/>
                <a:ext cx="229586" cy="310221"/>
              </a:xfrm>
              <a:custGeom>
                <a:avLst/>
                <a:gdLst/>
                <a:ahLst/>
                <a:cxnLst/>
                <a:rect l="l" t="t" r="r" b="b"/>
                <a:pathLst>
                  <a:path w="8610" h="11634" extrusionOk="0">
                    <a:moveTo>
                      <a:pt x="2799" y="1"/>
                    </a:moveTo>
                    <a:lnTo>
                      <a:pt x="1" y="2799"/>
                    </a:lnTo>
                    <a:lnTo>
                      <a:pt x="3013" y="5811"/>
                    </a:lnTo>
                    <a:lnTo>
                      <a:pt x="1" y="8835"/>
                    </a:lnTo>
                    <a:lnTo>
                      <a:pt x="2799" y="11633"/>
                    </a:lnTo>
                    <a:lnTo>
                      <a:pt x="8609" y="5811"/>
                    </a:lnTo>
                    <a:lnTo>
                      <a:pt x="2799" y="1"/>
                    </a:lnTo>
                    <a:close/>
                  </a:path>
                </a:pathLst>
              </a:custGeom>
              <a:solidFill>
                <a:srgbClr val="1224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317;p35">
                <a:extLst>
                  <a:ext uri="{FF2B5EF4-FFF2-40B4-BE49-F238E27FC236}">
                    <a16:creationId xmlns:a16="http://schemas.microsoft.com/office/drawing/2014/main" id="{370BAB83-B42F-10EC-EA2D-C77E97938FA4}"/>
                  </a:ext>
                </a:extLst>
              </p:cNvPr>
              <p:cNvSpPr/>
              <p:nvPr/>
            </p:nvSpPr>
            <p:spPr>
              <a:xfrm>
                <a:off x="2171452" y="1988313"/>
                <a:ext cx="2073470" cy="309581"/>
              </a:xfrm>
              <a:custGeom>
                <a:avLst/>
                <a:gdLst/>
                <a:ahLst/>
                <a:cxnLst/>
                <a:rect l="l" t="t" r="r" b="b"/>
                <a:pathLst>
                  <a:path w="77760" h="11610" extrusionOk="0">
                    <a:moveTo>
                      <a:pt x="4965" y="1"/>
                    </a:moveTo>
                    <a:lnTo>
                      <a:pt x="0" y="11609"/>
                    </a:lnTo>
                    <a:lnTo>
                      <a:pt x="72128" y="11609"/>
                    </a:lnTo>
                    <a:lnTo>
                      <a:pt x="77760" y="5787"/>
                    </a:lnTo>
                    <a:lnTo>
                      <a:pt x="72128" y="1"/>
                    </a:lnTo>
                    <a:close/>
                  </a:path>
                </a:pathLst>
              </a:custGeom>
              <a:solidFill>
                <a:srgbClr val="122456"/>
              </a:solidFill>
              <a:ln>
                <a:noFill/>
              </a:ln>
            </p:spPr>
            <p:txBody>
              <a:bodyPr spcFirstLastPara="1" wrap="square" lIns="274300" tIns="91425" rIns="91425" bIns="91425" anchor="ctr" anchorCtr="0">
                <a:noAutofit/>
              </a:bodyPr>
              <a:lstStyle/>
              <a:p>
                <a:pPr marL="0" lvl="0" indent="0" rtl="0">
                  <a:spcBef>
                    <a:spcPts val="0"/>
                  </a:spcBef>
                  <a:spcAft>
                    <a:spcPts val="0"/>
                  </a:spcAft>
                  <a:buClr>
                    <a:schemeClr val="dk1"/>
                  </a:buClr>
                  <a:buSzPts val="1100"/>
                  <a:buFont typeface="Arial"/>
                  <a:buNone/>
                </a:pPr>
                <a:r>
                  <a:rPr lang="en-US" sz="900" b="1">
                    <a:solidFill>
                      <a:schemeClr val="bg1"/>
                    </a:solidFill>
                    <a:latin typeface="Times New Roman" panose="02020603050405020304" pitchFamily="18" charset="0"/>
                    <a:cs typeface="Times New Roman" panose="02020603050405020304" pitchFamily="18" charset="0"/>
                  </a:rPr>
                  <a:t>Carbon Emissions</a:t>
                </a:r>
                <a:endParaRPr sz="900">
                  <a:solidFill>
                    <a:schemeClr val="bg1"/>
                  </a:solidFill>
                  <a:latin typeface="Times New Roman" panose="02020603050405020304" pitchFamily="18" charset="0"/>
                  <a:cs typeface="Times New Roman" panose="02020603050405020304" pitchFamily="18" charset="0"/>
                </a:endParaRPr>
              </a:p>
            </p:txBody>
          </p:sp>
          <p:sp>
            <p:nvSpPr>
              <p:cNvPr id="101" name="Google Shape;1318;p35">
                <a:extLst>
                  <a:ext uri="{FF2B5EF4-FFF2-40B4-BE49-F238E27FC236}">
                    <a16:creationId xmlns:a16="http://schemas.microsoft.com/office/drawing/2014/main" id="{5D826D72-B451-3E49-3FBB-0AA8F788F183}"/>
                  </a:ext>
                </a:extLst>
              </p:cNvPr>
              <p:cNvSpPr txBox="1"/>
              <p:nvPr/>
            </p:nvSpPr>
            <p:spPr>
              <a:xfrm>
                <a:off x="4463125" y="1960264"/>
                <a:ext cx="1891878" cy="365700"/>
              </a:xfrm>
              <a:prstGeom prst="rect">
                <a:avLst/>
              </a:prstGeom>
              <a:noFill/>
              <a:ln>
                <a:noFill/>
              </a:ln>
            </p:spPr>
            <p:txBody>
              <a:bodyPr spcFirstLastPara="1" wrap="square" lIns="91425" tIns="91425" rIns="91425" bIns="91425" anchor="ctr" anchorCtr="0">
                <a:noAutofit/>
              </a:bodyPr>
              <a:lstStyle/>
              <a:p>
                <a:pPr lvl="0"/>
                <a:r>
                  <a:rPr lang="en-US" sz="900">
                    <a:latin typeface="Times New Roman" panose="02020603050405020304" pitchFamily="18" charset="0"/>
                    <a:cs typeface="Times New Roman" panose="02020603050405020304" pitchFamily="18" charset="0"/>
                  </a:rPr>
                  <a:t>CO2, NOX, SOX</a:t>
                </a:r>
              </a:p>
            </p:txBody>
          </p:sp>
        </p:grpSp>
        <p:grpSp>
          <p:nvGrpSpPr>
            <p:cNvPr id="82" name="Google Shape;1319;p35">
              <a:extLst>
                <a:ext uri="{FF2B5EF4-FFF2-40B4-BE49-F238E27FC236}">
                  <a16:creationId xmlns:a16="http://schemas.microsoft.com/office/drawing/2014/main" id="{EE923581-E230-341F-A226-7D9AAB132CFF}"/>
                </a:ext>
              </a:extLst>
            </p:cNvPr>
            <p:cNvGrpSpPr/>
            <p:nvPr/>
          </p:nvGrpSpPr>
          <p:grpSpPr>
            <a:xfrm>
              <a:off x="3167217" y="3932814"/>
              <a:ext cx="3759705" cy="365700"/>
              <a:chOff x="2595304" y="3932814"/>
              <a:chExt cx="3759705" cy="365700"/>
            </a:xfrm>
          </p:grpSpPr>
          <p:sp>
            <p:nvSpPr>
              <p:cNvPr id="95" name="Google Shape;1320;p35">
                <a:extLst>
                  <a:ext uri="{FF2B5EF4-FFF2-40B4-BE49-F238E27FC236}">
                    <a16:creationId xmlns:a16="http://schemas.microsoft.com/office/drawing/2014/main" id="{07B2B89A-2EBF-164A-E50C-425FBF941009}"/>
                  </a:ext>
                </a:extLst>
              </p:cNvPr>
              <p:cNvSpPr/>
              <p:nvPr/>
            </p:nvSpPr>
            <p:spPr>
              <a:xfrm>
                <a:off x="4282101" y="3961207"/>
                <a:ext cx="229586" cy="309874"/>
              </a:xfrm>
              <a:custGeom>
                <a:avLst/>
                <a:gdLst/>
                <a:ahLst/>
                <a:cxnLst/>
                <a:rect l="l" t="t" r="r" b="b"/>
                <a:pathLst>
                  <a:path w="8610" h="11621" extrusionOk="0">
                    <a:moveTo>
                      <a:pt x="2799" y="0"/>
                    </a:moveTo>
                    <a:lnTo>
                      <a:pt x="1" y="2798"/>
                    </a:lnTo>
                    <a:lnTo>
                      <a:pt x="3013" y="5810"/>
                    </a:lnTo>
                    <a:lnTo>
                      <a:pt x="1" y="8823"/>
                    </a:lnTo>
                    <a:lnTo>
                      <a:pt x="2799" y="11621"/>
                    </a:lnTo>
                    <a:lnTo>
                      <a:pt x="8609" y="5810"/>
                    </a:lnTo>
                    <a:lnTo>
                      <a:pt x="2799" y="0"/>
                    </a:lnTo>
                    <a:close/>
                  </a:path>
                </a:pathLst>
              </a:custGeom>
              <a:solidFill>
                <a:srgbClr val="286E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321;p35">
                <a:extLst>
                  <a:ext uri="{FF2B5EF4-FFF2-40B4-BE49-F238E27FC236}">
                    <a16:creationId xmlns:a16="http://schemas.microsoft.com/office/drawing/2014/main" id="{2614A29E-0DC8-6884-B29B-2EC0657F15C2}"/>
                  </a:ext>
                </a:extLst>
              </p:cNvPr>
              <p:cNvSpPr/>
              <p:nvPr/>
            </p:nvSpPr>
            <p:spPr>
              <a:xfrm>
                <a:off x="2595304" y="3960886"/>
                <a:ext cx="1649630" cy="309554"/>
              </a:xfrm>
              <a:custGeom>
                <a:avLst/>
                <a:gdLst/>
                <a:ahLst/>
                <a:cxnLst/>
                <a:rect l="l" t="t" r="r" b="b"/>
                <a:pathLst>
                  <a:path w="61865" h="11609" extrusionOk="0">
                    <a:moveTo>
                      <a:pt x="0" y="0"/>
                    </a:moveTo>
                    <a:lnTo>
                      <a:pt x="4060" y="11609"/>
                    </a:lnTo>
                    <a:lnTo>
                      <a:pt x="56233" y="11609"/>
                    </a:lnTo>
                    <a:lnTo>
                      <a:pt x="61865" y="5775"/>
                    </a:lnTo>
                    <a:lnTo>
                      <a:pt x="56233" y="0"/>
                    </a:lnTo>
                    <a:close/>
                  </a:path>
                </a:pathLst>
              </a:custGeom>
              <a:solidFill>
                <a:srgbClr val="286EF2"/>
              </a:solidFill>
              <a:ln>
                <a:noFill/>
              </a:ln>
            </p:spPr>
            <p:txBody>
              <a:bodyPr spcFirstLastPara="1" wrap="square" lIns="274300"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900" b="1">
                    <a:solidFill>
                      <a:schemeClr val="bg1"/>
                    </a:solidFill>
                    <a:latin typeface="Times New Roman" panose="02020603050405020304" pitchFamily="18" charset="0"/>
                    <a:cs typeface="Times New Roman" panose="02020603050405020304" pitchFamily="18" charset="0"/>
                  </a:rPr>
                  <a:t>Eutrophication</a:t>
                </a:r>
                <a:endParaRPr sz="900">
                  <a:solidFill>
                    <a:schemeClr val="bg1"/>
                  </a:solidFill>
                  <a:latin typeface="Times New Roman" panose="02020603050405020304" pitchFamily="18" charset="0"/>
                  <a:cs typeface="Times New Roman" panose="02020603050405020304" pitchFamily="18" charset="0"/>
                </a:endParaRPr>
              </a:p>
            </p:txBody>
          </p:sp>
          <p:sp>
            <p:nvSpPr>
              <p:cNvPr id="98" name="Google Shape;1322;p35">
                <a:extLst>
                  <a:ext uri="{FF2B5EF4-FFF2-40B4-BE49-F238E27FC236}">
                    <a16:creationId xmlns:a16="http://schemas.microsoft.com/office/drawing/2014/main" id="{AE009327-2955-9AF5-8A05-99B110CD3B9A}"/>
                  </a:ext>
                </a:extLst>
              </p:cNvPr>
              <p:cNvSpPr txBox="1"/>
              <p:nvPr/>
            </p:nvSpPr>
            <p:spPr>
              <a:xfrm>
                <a:off x="4463128" y="3932814"/>
                <a:ext cx="1891881" cy="365700"/>
              </a:xfrm>
              <a:prstGeom prst="rect">
                <a:avLst/>
              </a:prstGeom>
              <a:noFill/>
              <a:ln>
                <a:noFill/>
              </a:ln>
            </p:spPr>
            <p:txBody>
              <a:bodyPr spcFirstLastPara="1" wrap="square" lIns="91425" tIns="91425" rIns="91425" bIns="91425" anchor="ctr" anchorCtr="0">
                <a:noAutofit/>
              </a:bodyPr>
              <a:lstStyle/>
              <a:p>
                <a:pPr lvl="0"/>
                <a:r>
                  <a:rPr lang="en-US" sz="900">
                    <a:latin typeface="Times New Roman" panose="02020603050405020304" pitchFamily="18" charset="0"/>
                    <a:cs typeface="Times New Roman" panose="02020603050405020304" pitchFamily="18" charset="0"/>
                  </a:rPr>
                  <a:t>Excessive plant growth, lack of oxygen near water bodies</a:t>
                </a:r>
              </a:p>
            </p:txBody>
          </p:sp>
        </p:grpSp>
        <p:grpSp>
          <p:nvGrpSpPr>
            <p:cNvPr id="83" name="Google Shape;1323;p35">
              <a:extLst>
                <a:ext uri="{FF2B5EF4-FFF2-40B4-BE49-F238E27FC236}">
                  <a16:creationId xmlns:a16="http://schemas.microsoft.com/office/drawing/2014/main" id="{DFBF5553-C858-EE69-F2BE-743D7DD1E73E}"/>
                </a:ext>
              </a:extLst>
            </p:cNvPr>
            <p:cNvGrpSpPr/>
            <p:nvPr/>
          </p:nvGrpSpPr>
          <p:grpSpPr>
            <a:xfrm>
              <a:off x="2558570" y="3275458"/>
              <a:ext cx="4368332" cy="365700"/>
              <a:chOff x="1986658" y="3275458"/>
              <a:chExt cx="4368332" cy="365700"/>
            </a:xfrm>
          </p:grpSpPr>
          <p:sp>
            <p:nvSpPr>
              <p:cNvPr id="91" name="Google Shape;1324;p35">
                <a:extLst>
                  <a:ext uri="{FF2B5EF4-FFF2-40B4-BE49-F238E27FC236}">
                    <a16:creationId xmlns:a16="http://schemas.microsoft.com/office/drawing/2014/main" id="{DEA0D864-CCA6-AAA0-819D-41C93A6CA8B9}"/>
                  </a:ext>
                </a:extLst>
              </p:cNvPr>
              <p:cNvSpPr/>
              <p:nvPr/>
            </p:nvSpPr>
            <p:spPr>
              <a:xfrm>
                <a:off x="4282101" y="3304643"/>
                <a:ext cx="229586" cy="309874"/>
              </a:xfrm>
              <a:custGeom>
                <a:avLst/>
                <a:gdLst/>
                <a:ahLst/>
                <a:cxnLst/>
                <a:rect l="l" t="t" r="r" b="b"/>
                <a:pathLst>
                  <a:path w="8610" h="11621" extrusionOk="0">
                    <a:moveTo>
                      <a:pt x="2799" y="0"/>
                    </a:moveTo>
                    <a:lnTo>
                      <a:pt x="1" y="2798"/>
                    </a:lnTo>
                    <a:lnTo>
                      <a:pt x="3013" y="5810"/>
                    </a:lnTo>
                    <a:lnTo>
                      <a:pt x="1" y="8823"/>
                    </a:lnTo>
                    <a:lnTo>
                      <a:pt x="2799" y="11621"/>
                    </a:lnTo>
                    <a:lnTo>
                      <a:pt x="8609" y="5810"/>
                    </a:lnTo>
                    <a:lnTo>
                      <a:pt x="2799" y="0"/>
                    </a:lnTo>
                    <a:close/>
                  </a:path>
                </a:pathLst>
              </a:custGeom>
              <a:solidFill>
                <a:srgbClr val="183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325;p35">
                <a:extLst>
                  <a:ext uri="{FF2B5EF4-FFF2-40B4-BE49-F238E27FC236}">
                    <a16:creationId xmlns:a16="http://schemas.microsoft.com/office/drawing/2014/main" id="{E34C1FA2-FD0F-F3F5-1E5B-1D855E2EDABC}"/>
                  </a:ext>
                </a:extLst>
              </p:cNvPr>
              <p:cNvSpPr/>
              <p:nvPr/>
            </p:nvSpPr>
            <p:spPr>
              <a:xfrm>
                <a:off x="1986658" y="3302083"/>
                <a:ext cx="2258259" cy="309581"/>
              </a:xfrm>
              <a:custGeom>
                <a:avLst/>
                <a:gdLst/>
                <a:ahLst/>
                <a:cxnLst/>
                <a:rect l="l" t="t" r="r" b="b"/>
                <a:pathLst>
                  <a:path w="84690" h="11610" extrusionOk="0">
                    <a:moveTo>
                      <a:pt x="1" y="1"/>
                    </a:moveTo>
                    <a:lnTo>
                      <a:pt x="5609" y="11609"/>
                    </a:lnTo>
                    <a:lnTo>
                      <a:pt x="79058" y="11609"/>
                    </a:lnTo>
                    <a:lnTo>
                      <a:pt x="84690" y="5775"/>
                    </a:lnTo>
                    <a:lnTo>
                      <a:pt x="79058" y="1"/>
                    </a:lnTo>
                    <a:close/>
                  </a:path>
                </a:pathLst>
              </a:custGeom>
              <a:solidFill>
                <a:srgbClr val="1838D6"/>
              </a:solidFill>
              <a:ln>
                <a:noFill/>
              </a:ln>
            </p:spPr>
            <p:txBody>
              <a:bodyPr spcFirstLastPara="1" wrap="square" lIns="274300" tIns="91425" rIns="91425" bIns="91425" anchor="ctr" anchorCtr="0">
                <a:noAutofit/>
              </a:bodyPr>
              <a:lstStyle/>
              <a:p>
                <a:pPr marL="0" lvl="0" indent="0" rtl="0">
                  <a:spcBef>
                    <a:spcPts val="0"/>
                  </a:spcBef>
                  <a:spcAft>
                    <a:spcPts val="0"/>
                  </a:spcAft>
                  <a:buClr>
                    <a:schemeClr val="dk1"/>
                  </a:buClr>
                  <a:buSzPts val="1100"/>
                  <a:buFont typeface="Arial"/>
                  <a:buNone/>
                </a:pPr>
                <a:r>
                  <a:rPr lang="en-US" sz="900" b="1">
                    <a:solidFill>
                      <a:schemeClr val="bg1"/>
                    </a:solidFill>
                    <a:latin typeface="Times New Roman" panose="02020603050405020304" pitchFamily="18" charset="0"/>
                    <a:cs typeface="Times New Roman" panose="02020603050405020304" pitchFamily="18" charset="0"/>
                  </a:rPr>
                  <a:t>Photochemical Ozone</a:t>
                </a:r>
                <a:endParaRPr sz="900">
                  <a:solidFill>
                    <a:schemeClr val="bg1"/>
                  </a:solidFill>
                  <a:latin typeface="Times New Roman" panose="02020603050405020304" pitchFamily="18" charset="0"/>
                  <a:cs typeface="Times New Roman" panose="02020603050405020304" pitchFamily="18" charset="0"/>
                </a:endParaRPr>
              </a:p>
            </p:txBody>
          </p:sp>
          <p:sp>
            <p:nvSpPr>
              <p:cNvPr id="93" name="Google Shape;1326;p35">
                <a:extLst>
                  <a:ext uri="{FF2B5EF4-FFF2-40B4-BE49-F238E27FC236}">
                    <a16:creationId xmlns:a16="http://schemas.microsoft.com/office/drawing/2014/main" id="{2BCF5C0D-6DF1-B2C9-28EA-5DA8B8EC40B0}"/>
                  </a:ext>
                </a:extLst>
              </p:cNvPr>
              <p:cNvSpPr txBox="1"/>
              <p:nvPr/>
            </p:nvSpPr>
            <p:spPr>
              <a:xfrm>
                <a:off x="4463121" y="3275458"/>
                <a:ext cx="1891869" cy="365700"/>
              </a:xfrm>
              <a:prstGeom prst="rect">
                <a:avLst/>
              </a:prstGeom>
              <a:noFill/>
              <a:ln>
                <a:noFill/>
              </a:ln>
            </p:spPr>
            <p:txBody>
              <a:bodyPr spcFirstLastPara="1" wrap="square" lIns="91425" tIns="91425" rIns="91425" bIns="91425" anchor="ctr" anchorCtr="0">
                <a:noAutofit/>
              </a:bodyPr>
              <a:lstStyle/>
              <a:p>
                <a:pPr lvl="0"/>
                <a:r>
                  <a:rPr lang="en-US" sz="900">
                    <a:latin typeface="Times New Roman" panose="02020603050405020304" pitchFamily="18" charset="0"/>
                    <a:cs typeface="Times New Roman" panose="02020603050405020304" pitchFamily="18" charset="0"/>
                  </a:rPr>
                  <a:t>Brown haze/ground level smog</a:t>
                </a:r>
              </a:p>
            </p:txBody>
          </p:sp>
        </p:grpSp>
        <p:grpSp>
          <p:nvGrpSpPr>
            <p:cNvPr id="85" name="Google Shape;1327;p35">
              <a:extLst>
                <a:ext uri="{FF2B5EF4-FFF2-40B4-BE49-F238E27FC236}">
                  <a16:creationId xmlns:a16="http://schemas.microsoft.com/office/drawing/2014/main" id="{5BED8E0C-F3EC-F7A0-BA55-3145DB3C9911}"/>
                </a:ext>
              </a:extLst>
            </p:cNvPr>
            <p:cNvGrpSpPr/>
            <p:nvPr/>
          </p:nvGrpSpPr>
          <p:grpSpPr>
            <a:xfrm>
              <a:off x="2242688" y="2617863"/>
              <a:ext cx="4684216" cy="365700"/>
              <a:chOff x="1670775" y="2617863"/>
              <a:chExt cx="4684216" cy="365700"/>
            </a:xfrm>
          </p:grpSpPr>
          <p:sp>
            <p:nvSpPr>
              <p:cNvPr id="88" name="Google Shape;1328;p35">
                <a:extLst>
                  <a:ext uri="{FF2B5EF4-FFF2-40B4-BE49-F238E27FC236}">
                    <a16:creationId xmlns:a16="http://schemas.microsoft.com/office/drawing/2014/main" id="{DA0402A0-2D76-1222-3378-C2D89EE80FE9}"/>
                  </a:ext>
                </a:extLst>
              </p:cNvPr>
              <p:cNvSpPr/>
              <p:nvPr/>
            </p:nvSpPr>
            <p:spPr>
              <a:xfrm>
                <a:off x="4282101" y="2645518"/>
                <a:ext cx="229586" cy="309901"/>
              </a:xfrm>
              <a:custGeom>
                <a:avLst/>
                <a:gdLst/>
                <a:ahLst/>
                <a:cxnLst/>
                <a:rect l="l" t="t" r="r" b="b"/>
                <a:pathLst>
                  <a:path w="8610" h="11622" extrusionOk="0">
                    <a:moveTo>
                      <a:pt x="2799" y="1"/>
                    </a:moveTo>
                    <a:lnTo>
                      <a:pt x="1" y="2799"/>
                    </a:lnTo>
                    <a:lnTo>
                      <a:pt x="3013" y="5811"/>
                    </a:lnTo>
                    <a:lnTo>
                      <a:pt x="1" y="8823"/>
                    </a:lnTo>
                    <a:lnTo>
                      <a:pt x="2799" y="11621"/>
                    </a:lnTo>
                    <a:lnTo>
                      <a:pt x="8609" y="5811"/>
                    </a:lnTo>
                    <a:lnTo>
                      <a:pt x="2799" y="1"/>
                    </a:lnTo>
                    <a:close/>
                  </a:path>
                </a:pathLst>
              </a:custGeom>
              <a:solidFill>
                <a:srgbClr val="122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329;p35">
                <a:extLst>
                  <a:ext uri="{FF2B5EF4-FFF2-40B4-BE49-F238E27FC236}">
                    <a16:creationId xmlns:a16="http://schemas.microsoft.com/office/drawing/2014/main" id="{05972FDE-B303-05B4-21D4-BAC974EF66BC}"/>
                  </a:ext>
                </a:extLst>
              </p:cNvPr>
              <p:cNvSpPr/>
              <p:nvPr/>
            </p:nvSpPr>
            <p:spPr>
              <a:xfrm>
                <a:off x="1670775" y="2647118"/>
                <a:ext cx="2574132" cy="309554"/>
              </a:xfrm>
              <a:custGeom>
                <a:avLst/>
                <a:gdLst/>
                <a:ahLst/>
                <a:cxnLst/>
                <a:rect l="l" t="t" r="r" b="b"/>
                <a:pathLst>
                  <a:path w="96536" h="11609" extrusionOk="0">
                    <a:moveTo>
                      <a:pt x="262" y="0"/>
                    </a:moveTo>
                    <a:lnTo>
                      <a:pt x="0" y="608"/>
                    </a:lnTo>
                    <a:lnTo>
                      <a:pt x="5525" y="11609"/>
                    </a:lnTo>
                    <a:lnTo>
                      <a:pt x="90904" y="11609"/>
                    </a:lnTo>
                    <a:lnTo>
                      <a:pt x="96536" y="5787"/>
                    </a:lnTo>
                    <a:lnTo>
                      <a:pt x="90904" y="0"/>
                    </a:lnTo>
                    <a:close/>
                  </a:path>
                </a:pathLst>
              </a:custGeom>
              <a:solidFill>
                <a:srgbClr val="122AA2"/>
              </a:solidFill>
              <a:ln>
                <a:noFill/>
              </a:ln>
            </p:spPr>
            <p:txBody>
              <a:bodyPr spcFirstLastPara="1" wrap="square" lIns="274300" tIns="91425" rIns="91425" bIns="91425" anchor="ctr" anchorCtr="0">
                <a:noAutofit/>
              </a:bodyPr>
              <a:lstStyle/>
              <a:p>
                <a:pPr marL="0" lvl="0" indent="0" rtl="0">
                  <a:spcBef>
                    <a:spcPts val="0"/>
                  </a:spcBef>
                  <a:spcAft>
                    <a:spcPts val="0"/>
                  </a:spcAft>
                  <a:buClr>
                    <a:schemeClr val="dk1"/>
                  </a:buClr>
                  <a:buSzPts val="1100"/>
                  <a:buFont typeface="Arial"/>
                  <a:buNone/>
                </a:pPr>
                <a:r>
                  <a:rPr lang="en-US" sz="900" b="1">
                    <a:solidFill>
                      <a:schemeClr val="bg1"/>
                    </a:solidFill>
                    <a:latin typeface="Times New Roman" panose="02020603050405020304" pitchFamily="18" charset="0"/>
                    <a:cs typeface="Times New Roman" panose="02020603050405020304" pitchFamily="18" charset="0"/>
                  </a:rPr>
                  <a:t>Environmental Degradation</a:t>
                </a:r>
                <a:endParaRPr sz="900">
                  <a:solidFill>
                    <a:schemeClr val="bg1"/>
                  </a:solidFill>
                  <a:latin typeface="Times New Roman" panose="02020603050405020304" pitchFamily="18" charset="0"/>
                  <a:cs typeface="Times New Roman" panose="02020603050405020304" pitchFamily="18" charset="0"/>
                </a:endParaRPr>
              </a:p>
            </p:txBody>
          </p:sp>
          <p:sp>
            <p:nvSpPr>
              <p:cNvPr id="90" name="Google Shape;1330;p35">
                <a:extLst>
                  <a:ext uri="{FF2B5EF4-FFF2-40B4-BE49-F238E27FC236}">
                    <a16:creationId xmlns:a16="http://schemas.microsoft.com/office/drawing/2014/main" id="{6B509FC2-37FE-9C12-A37E-36F7388E696A}"/>
                  </a:ext>
                </a:extLst>
              </p:cNvPr>
              <p:cNvSpPr txBox="1"/>
              <p:nvPr/>
            </p:nvSpPr>
            <p:spPr>
              <a:xfrm>
                <a:off x="4463111" y="2617863"/>
                <a:ext cx="1891880" cy="365700"/>
              </a:xfrm>
              <a:prstGeom prst="rect">
                <a:avLst/>
              </a:prstGeom>
              <a:noFill/>
              <a:ln>
                <a:noFill/>
              </a:ln>
            </p:spPr>
            <p:txBody>
              <a:bodyPr spcFirstLastPara="1" wrap="square" lIns="91425" tIns="91425" rIns="91425" bIns="91425" anchor="ctr" anchorCtr="0">
                <a:noAutofit/>
              </a:bodyPr>
              <a:lstStyle/>
              <a:p>
                <a:pPr lvl="0"/>
                <a:r>
                  <a:rPr lang="en-US" sz="900">
                    <a:latin typeface="Times New Roman" panose="02020603050405020304" pitchFamily="18" charset="0"/>
                    <a:cs typeface="Times New Roman" panose="02020603050405020304" pitchFamily="18" charset="0"/>
                  </a:rPr>
                  <a:t>Reduced biological diversity, low general heath for environments, acidification</a:t>
                </a:r>
              </a:p>
            </p:txBody>
          </p:sp>
        </p:grpSp>
      </p:grpSp>
      <p:sp>
        <p:nvSpPr>
          <p:cNvPr id="25" name="TextBox 34">
            <a:extLst>
              <a:ext uri="{FF2B5EF4-FFF2-40B4-BE49-F238E27FC236}">
                <a16:creationId xmlns:a16="http://schemas.microsoft.com/office/drawing/2014/main" id="{302FD8CF-E6D0-35DE-019D-8009A6558046}"/>
              </a:ext>
            </a:extLst>
          </p:cNvPr>
          <p:cNvSpPr txBox="1"/>
          <p:nvPr/>
        </p:nvSpPr>
        <p:spPr>
          <a:xfrm>
            <a:off x="12088561" y="16778487"/>
            <a:ext cx="6274633" cy="1641475"/>
          </a:xfrm>
          <a:prstGeom prst="rect">
            <a:avLst/>
          </a:prstGeom>
        </p:spPr>
        <p:txBody>
          <a:bodyPr wrap="square" lIns="0" tIns="0" rIns="0" bIns="0" rtlCol="0" anchor="t">
            <a:spAutoFit/>
          </a:bodyPr>
          <a:lstStyle/>
          <a:p>
            <a:pPr marL="80010" lvl="1">
              <a:lnSpc>
                <a:spcPts val="1602"/>
              </a:lnSpc>
            </a:pPr>
            <a:r>
              <a:rPr lang="en-US" sz="1500">
                <a:latin typeface="Times New Roman"/>
                <a:ea typeface="Aptos" panose="020B0004020202020204" pitchFamily="34" charset="0"/>
                <a:cs typeface="Times New Roman"/>
              </a:rPr>
              <a:t>In another recent survey by NielsonIQ, NIQ, a total of "73% of global consumers" (27) responded that they were looking to curb their "consumption behavior to reduce their impact on the environment." (27). For instance, in places such as Taiwan, sustainability initiatives are much more powerful. According to NIQ (27), 88% of the consumer respondents considered it either 'very' or 'extremely' important for firms to introduce programs to enhance the environment. This indicates that companies that offer sustainable innovations in these areas can have a competitive advantage within the market.</a:t>
            </a:r>
            <a:endParaRPr lang="en-US" sz="1500" kern="100">
              <a:latin typeface="Times New Roman"/>
              <a:ea typeface="Aptos" panose="020B0004020202020204" pitchFamily="34" charset="0"/>
              <a:cs typeface="Times New Roman"/>
            </a:endParaRPr>
          </a:p>
        </p:txBody>
      </p:sp>
      <p:sp>
        <p:nvSpPr>
          <p:cNvPr id="31" name="TextBox 34">
            <a:extLst>
              <a:ext uri="{FF2B5EF4-FFF2-40B4-BE49-F238E27FC236}">
                <a16:creationId xmlns:a16="http://schemas.microsoft.com/office/drawing/2014/main" id="{CBA945FD-2627-706E-95A1-C75A2D9FF22B}"/>
              </a:ext>
            </a:extLst>
          </p:cNvPr>
          <p:cNvSpPr txBox="1"/>
          <p:nvPr/>
        </p:nvSpPr>
        <p:spPr>
          <a:xfrm>
            <a:off x="12110265" y="18507037"/>
            <a:ext cx="6443988" cy="1231106"/>
          </a:xfrm>
          <a:prstGeom prst="rect">
            <a:avLst/>
          </a:prstGeom>
        </p:spPr>
        <p:txBody>
          <a:bodyPr wrap="square" lIns="0" tIns="0" rIns="0" bIns="0" rtlCol="0" anchor="t">
            <a:spAutoFit/>
          </a:bodyPr>
          <a:lstStyle/>
          <a:p>
            <a:pPr marL="80010" lvl="1">
              <a:lnSpc>
                <a:spcPts val="1602"/>
              </a:lnSpc>
            </a:pPr>
            <a:r>
              <a:rPr lang="en-US" sz="1500">
                <a:latin typeface="Times New Roman"/>
                <a:ea typeface="Aptos" panose="020B0004020202020204" pitchFamily="34" charset="0"/>
                <a:cs typeface="Times New Roman"/>
              </a:rPr>
              <a:t>Another analysis by the Economist Intelligence Unit discovered that, since 2019, "there has been a 71% rise in online searches for sustainable goods globally" (23). This is a promising indicator of how supply chain and logistics should move forward to capture a larger market share. The data consistently show that consumers want companies to mirror their core values and priorities, including their moral and ethical efforts, to create a more sustainable future.  </a:t>
            </a:r>
            <a:endParaRPr lang="en-US" sz="1500" kern="100">
              <a:latin typeface="Times New Roman"/>
              <a:ea typeface="Aptos" panose="020B0004020202020204" pitchFamily="34" charset="0"/>
              <a:cs typeface="Times New Roman"/>
            </a:endParaRPr>
          </a:p>
        </p:txBody>
      </p:sp>
      <p:sp>
        <p:nvSpPr>
          <p:cNvPr id="32" name="TextBox 31">
            <a:extLst>
              <a:ext uri="{FF2B5EF4-FFF2-40B4-BE49-F238E27FC236}">
                <a16:creationId xmlns:a16="http://schemas.microsoft.com/office/drawing/2014/main" id="{F49454BE-4235-C984-D258-990231E1753A}"/>
              </a:ext>
            </a:extLst>
          </p:cNvPr>
          <p:cNvSpPr txBox="1"/>
          <p:nvPr/>
        </p:nvSpPr>
        <p:spPr>
          <a:xfrm>
            <a:off x="17695302" y="7040579"/>
            <a:ext cx="5893125" cy="1200329"/>
          </a:xfrm>
          <a:prstGeom prst="rect">
            <a:avLst/>
          </a:prstGeom>
          <a:noFill/>
        </p:spPr>
        <p:txBody>
          <a:bodyPr wrap="square" lIns="274320" tIns="137160" rIns="274320" bIns="137160" anchor="t">
            <a:spAutoFit/>
          </a:bodyPr>
          <a:lstStyle/>
          <a:p>
            <a:pPr marL="285750" indent="-285750">
              <a:buFont typeface="Arial"/>
              <a:buChar char="•"/>
            </a:pPr>
            <a:r>
              <a:rPr lang="en-US" sz="1500">
                <a:solidFill>
                  <a:srgbClr val="000000"/>
                </a:solidFill>
                <a:latin typeface="Times New Roman"/>
                <a:ea typeface="+mn-lt"/>
                <a:cs typeface="Times New Roman"/>
              </a:rPr>
              <a:t>Reduce carbon emissions </a:t>
            </a:r>
            <a:endParaRPr lang="en-US">
              <a:ea typeface="Calibri" panose="020F0502020204030204"/>
              <a:cs typeface="Calibri" panose="020F0502020204030204"/>
            </a:endParaRPr>
          </a:p>
          <a:p>
            <a:pPr marL="285750" indent="-285750">
              <a:buFont typeface="Arial" panose="020B0604020202020204" pitchFamily="34" charset="0"/>
              <a:buChar char="•"/>
            </a:pPr>
            <a:r>
              <a:rPr lang="en-US" sz="1500">
                <a:solidFill>
                  <a:srgbClr val="000000"/>
                </a:solidFill>
                <a:latin typeface="Times New Roman"/>
                <a:ea typeface="+mn-lt"/>
                <a:cs typeface="Times New Roman"/>
              </a:rPr>
              <a:t>Reduce noise pollution </a:t>
            </a:r>
            <a:endParaRPr lang="en-US"/>
          </a:p>
          <a:p>
            <a:pPr marL="285750" indent="-285750">
              <a:buFont typeface="Arial" panose="020B0604020202020204" pitchFamily="34" charset="0"/>
              <a:buChar char="•"/>
            </a:pPr>
            <a:r>
              <a:rPr lang="en-US" sz="1500">
                <a:solidFill>
                  <a:srgbClr val="000000"/>
                </a:solidFill>
                <a:latin typeface="Times New Roman"/>
                <a:ea typeface="+mn-lt"/>
                <a:cs typeface="Times New Roman"/>
              </a:rPr>
              <a:t>Improve air quality </a:t>
            </a:r>
            <a:endParaRPr lang="en-US"/>
          </a:p>
          <a:p>
            <a:pPr marL="285750" indent="-285750">
              <a:buFont typeface="Arial" panose="020B0604020202020204" pitchFamily="34" charset="0"/>
              <a:buChar char="•"/>
            </a:pPr>
            <a:r>
              <a:rPr lang="en-US" sz="1500">
                <a:solidFill>
                  <a:srgbClr val="000000"/>
                </a:solidFill>
                <a:latin typeface="Times New Roman"/>
                <a:ea typeface="+mn-lt"/>
                <a:cs typeface="Times New Roman"/>
              </a:rPr>
              <a:t>Comply with environmental regulations </a:t>
            </a:r>
            <a:endParaRPr lang="en-US" sz="150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D1F6205F-A76A-6CE0-D4EA-DA70D78095E9}"/>
              </a:ext>
            </a:extLst>
          </p:cNvPr>
          <p:cNvSpPr txBox="1"/>
          <p:nvPr/>
        </p:nvSpPr>
        <p:spPr>
          <a:xfrm>
            <a:off x="17689350" y="9691072"/>
            <a:ext cx="5893125" cy="2354491"/>
          </a:xfrm>
          <a:prstGeom prst="rect">
            <a:avLst/>
          </a:prstGeom>
          <a:noFill/>
        </p:spPr>
        <p:txBody>
          <a:bodyPr wrap="square" lIns="274320" tIns="137160" rIns="274320" bIns="137160" anchor="t">
            <a:spAutoFit/>
          </a:bodyPr>
          <a:lstStyle/>
          <a:p>
            <a:r>
              <a:rPr lang="en-US" sz="1500">
                <a:latin typeface="Times New Roman"/>
                <a:ea typeface="+mn-lt"/>
                <a:cs typeface="Times New Roman"/>
              </a:rPr>
              <a:t>Top handlers are specialized equipment used to lift efficiently, stack, and transport containers at ports. Historically, top handlers are diesel-powered and contribute to emissions at maritime ports. The electric top handers "run on a one-megawatt battery designed to operate for up to 18 hours between charges" (37). In June of this year, 215 diesel top handlers were at the Port of Los Angeles, accounting for a third of all emissions from cargo-handling equipment. Replacing diesel top holders drives the Port of Los Angeles to zero emissions and can lead other ports in the United States in the same direction. </a:t>
            </a:r>
            <a:endParaRPr lang="en-US" sz="150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3ED9C540-14DE-94F4-6998-CF680902C26D}"/>
              </a:ext>
            </a:extLst>
          </p:cNvPr>
          <p:cNvSpPr txBox="1"/>
          <p:nvPr/>
        </p:nvSpPr>
        <p:spPr>
          <a:xfrm>
            <a:off x="23958638" y="9836572"/>
            <a:ext cx="5893125" cy="969496"/>
          </a:xfrm>
          <a:prstGeom prst="rect">
            <a:avLst/>
          </a:prstGeom>
          <a:noFill/>
        </p:spPr>
        <p:txBody>
          <a:bodyPr wrap="square" lIns="274320" tIns="137160" rIns="274320" bIns="137160" anchor="t">
            <a:spAutoFit/>
          </a:bodyPr>
          <a:lstStyle/>
          <a:p>
            <a:pPr marL="285750" indent="-285750">
              <a:buFont typeface="Arial" panose="020B0604020202020204" pitchFamily="34" charset="0"/>
              <a:buChar char="•"/>
            </a:pPr>
            <a:r>
              <a:rPr lang="en-US" sz="1500">
                <a:solidFill>
                  <a:srgbClr val="000000"/>
                </a:solidFill>
                <a:latin typeface="Times New Roman"/>
                <a:ea typeface="+mn-lt"/>
                <a:cs typeface="Times New Roman"/>
              </a:rPr>
              <a:t>Optimizes power consumption</a:t>
            </a:r>
            <a:endParaRPr lang="en-US"/>
          </a:p>
          <a:p>
            <a:pPr marL="285750" indent="-285750">
              <a:buFont typeface="Arial" panose="020B0604020202020204" pitchFamily="34" charset="0"/>
              <a:buChar char="•"/>
            </a:pPr>
            <a:r>
              <a:rPr lang="en-US" sz="1500">
                <a:solidFill>
                  <a:srgbClr val="000000"/>
                </a:solidFill>
                <a:latin typeface="Times New Roman"/>
                <a:ea typeface="+mn-lt"/>
                <a:cs typeface="Times New Roman"/>
              </a:rPr>
              <a:t>Reduces waste through precise operations</a:t>
            </a:r>
          </a:p>
          <a:p>
            <a:pPr marL="285750" indent="-285750">
              <a:buFont typeface="Arial" panose="020B0604020202020204" pitchFamily="34" charset="0"/>
              <a:buChar char="•"/>
            </a:pPr>
            <a:r>
              <a:rPr lang="en-US" sz="1500">
                <a:latin typeface="Times New Roman" panose="02020603050405020304" pitchFamily="18" charset="0"/>
                <a:cs typeface="Times New Roman" panose="02020603050405020304" pitchFamily="18" charset="0"/>
              </a:rPr>
              <a:t>Supports space optimization within warehouses</a:t>
            </a:r>
          </a:p>
        </p:txBody>
      </p:sp>
      <p:sp>
        <p:nvSpPr>
          <p:cNvPr id="56" name="TextBox 55">
            <a:extLst>
              <a:ext uri="{FF2B5EF4-FFF2-40B4-BE49-F238E27FC236}">
                <a16:creationId xmlns:a16="http://schemas.microsoft.com/office/drawing/2014/main" id="{5C710C12-89E6-984D-A751-EC38D6E6AF28}"/>
              </a:ext>
            </a:extLst>
          </p:cNvPr>
          <p:cNvSpPr txBox="1"/>
          <p:nvPr/>
        </p:nvSpPr>
        <p:spPr>
          <a:xfrm>
            <a:off x="23948293" y="11794333"/>
            <a:ext cx="3040804" cy="738664"/>
          </a:xfrm>
          <a:prstGeom prst="rect">
            <a:avLst/>
          </a:prstGeom>
          <a:noFill/>
        </p:spPr>
        <p:txBody>
          <a:bodyPr wrap="square" lIns="274320" tIns="137160" rIns="274320" bIns="137160" anchor="t">
            <a:spAutoFit/>
          </a:bodyPr>
          <a:lstStyle/>
          <a:p>
            <a:pPr marL="285750" indent="-285750">
              <a:buFont typeface="Arial" panose="020B0604020202020204" pitchFamily="34" charset="0"/>
              <a:buChar char="•"/>
            </a:pPr>
            <a:r>
              <a:rPr lang="en-US" sz="1500">
                <a:solidFill>
                  <a:srgbClr val="000000"/>
                </a:solidFill>
                <a:latin typeface="Times New Roman"/>
                <a:ea typeface="+mn-lt"/>
                <a:cs typeface="Times New Roman"/>
              </a:rPr>
              <a:t>Decreasing reliance on grid electricity </a:t>
            </a:r>
          </a:p>
        </p:txBody>
      </p:sp>
      <p:sp>
        <p:nvSpPr>
          <p:cNvPr id="62" name="TextBox 61">
            <a:extLst>
              <a:ext uri="{FF2B5EF4-FFF2-40B4-BE49-F238E27FC236}">
                <a16:creationId xmlns:a16="http://schemas.microsoft.com/office/drawing/2014/main" id="{83EA49A1-E155-089B-90B9-00E517CF14C9}"/>
              </a:ext>
            </a:extLst>
          </p:cNvPr>
          <p:cNvSpPr txBox="1"/>
          <p:nvPr/>
        </p:nvSpPr>
        <p:spPr>
          <a:xfrm>
            <a:off x="30228979" y="15632486"/>
            <a:ext cx="5855141" cy="3739485"/>
          </a:xfrm>
          <a:prstGeom prst="rect">
            <a:avLst/>
          </a:prstGeom>
          <a:noFill/>
        </p:spPr>
        <p:txBody>
          <a:bodyPr wrap="square" lIns="274320" tIns="137160" rIns="274320" bIns="137160" anchor="t">
            <a:spAutoFit/>
          </a:bodyPr>
          <a:lstStyle/>
          <a:p>
            <a:r>
              <a:rPr lang="en-US" sz="1500" b="0" i="0">
                <a:solidFill>
                  <a:srgbClr val="000000"/>
                </a:solidFill>
                <a:effectLst/>
                <a:latin typeface="Times New Roman" panose="02020603050405020304" pitchFamily="18" charset="0"/>
              </a:rPr>
              <a:t>As e-commerce continues to grow so does the consumer demand for sustainability within the supply chain and logistics industry. We are listening to the consumer by developing innovative solutions that reduce waste and curb emissions throughout the chain. By analyzing recent trends, peer-reviewed journals, case studies, and other reliable sources, we have pooled viable solutions that our supply chain leaders are implementing to respond to this consumer demand for sustainability. We researched the deployment of ship propulsion systems to combat the environmental degradation of our planet, onshore power supplies that help improve air quality, autonomous mobile robots that optimize space consumption in warehouses, and route optimization technologies that curb emissions. These advancements improve efficiency in handling high order volumes that come with e-commerce and minimize their environmental impact.</a:t>
            </a:r>
            <a:endParaRPr lang="en-US" sz="1500">
              <a:latin typeface="Times New Roman" panose="02020603050405020304" pitchFamily="18" charset="0"/>
              <a:cs typeface="Times New Roman" panose="02020603050405020304" pitchFamily="18" charset="0"/>
            </a:endParaRPr>
          </a:p>
        </p:txBody>
      </p:sp>
      <p:sp>
        <p:nvSpPr>
          <p:cNvPr id="106" name="TextBox 105">
            <a:extLst>
              <a:ext uri="{FF2B5EF4-FFF2-40B4-BE49-F238E27FC236}">
                <a16:creationId xmlns:a16="http://schemas.microsoft.com/office/drawing/2014/main" id="{5D916359-B312-387C-2457-6AC35C3F690E}"/>
              </a:ext>
            </a:extLst>
          </p:cNvPr>
          <p:cNvSpPr txBox="1"/>
          <p:nvPr/>
        </p:nvSpPr>
        <p:spPr>
          <a:xfrm>
            <a:off x="30219678" y="4551944"/>
            <a:ext cx="5890110" cy="2354491"/>
          </a:xfrm>
          <a:prstGeom prst="rect">
            <a:avLst/>
          </a:prstGeom>
          <a:noFill/>
        </p:spPr>
        <p:txBody>
          <a:bodyPr wrap="square" lIns="274320" tIns="137160" rIns="274320" bIns="137160" anchor="t">
            <a:spAutoFit/>
          </a:bodyPr>
          <a:lstStyle/>
          <a:p>
            <a:r>
              <a:rPr lang="en-US" sz="1500">
                <a:latin typeface="Times New Roman"/>
                <a:ea typeface="+mn-lt"/>
                <a:cs typeface="Times New Roman"/>
              </a:rPr>
              <a:t>Globally, </a:t>
            </a:r>
            <a:r>
              <a:rPr lang="en-US" sz="1500">
                <a:solidFill>
                  <a:srgbClr val="000000"/>
                </a:solidFill>
                <a:latin typeface="Times New Roman"/>
                <a:ea typeface="+mn-lt"/>
                <a:cs typeface="+mn-lt"/>
              </a:rPr>
              <a:t>“carbon emissions due to e-commerce logistics are forecast to hit around 25 million CO2 metric tons by 2030” (6) due to increased consumer demand. However, consumers are still pressuring e-commerce retailers to utilize greener last-mile delivery methods. Companies are closing the gap by deploying route optimization in last-mile delivery. Optimized routing services can “reduce the fuel consumption of road transport by 12–33%”. (13) This reduction is due in</a:t>
            </a:r>
            <a:r>
              <a:rPr lang="en-US" sz="1500">
                <a:latin typeface="Times New Roman"/>
                <a:ea typeface="+mn-lt"/>
                <a:cs typeface="Times New Roman"/>
              </a:rPr>
              <a:t> part by: </a:t>
            </a:r>
            <a:endParaRPr lang="en-US"/>
          </a:p>
          <a:p>
            <a:endParaRPr lang="en-US" sz="1500">
              <a:latin typeface="Times New Roman" panose="02020603050405020304" pitchFamily="18" charset="0"/>
              <a:cs typeface="Times New Roman" panose="02020603050405020304" pitchFamily="18" charset="0"/>
            </a:endParaRPr>
          </a:p>
        </p:txBody>
      </p:sp>
      <p:sp>
        <p:nvSpPr>
          <p:cNvPr id="114" name="TextBox 113">
            <a:extLst>
              <a:ext uri="{FF2B5EF4-FFF2-40B4-BE49-F238E27FC236}">
                <a16:creationId xmlns:a16="http://schemas.microsoft.com/office/drawing/2014/main" id="{8AE70827-2CF2-AFC0-437E-F442F8DCB3BF}"/>
              </a:ext>
            </a:extLst>
          </p:cNvPr>
          <p:cNvSpPr txBox="1"/>
          <p:nvPr/>
        </p:nvSpPr>
        <p:spPr>
          <a:xfrm>
            <a:off x="30210090" y="6443018"/>
            <a:ext cx="5893125" cy="1200329"/>
          </a:xfrm>
          <a:prstGeom prst="rect">
            <a:avLst/>
          </a:prstGeom>
          <a:noFill/>
        </p:spPr>
        <p:txBody>
          <a:bodyPr wrap="square" lIns="274320" tIns="137160" rIns="274320" bIns="137160" anchor="t">
            <a:spAutoFit/>
          </a:bodyPr>
          <a:lstStyle/>
          <a:p>
            <a:pPr marL="285750" indent="-285750">
              <a:buFont typeface="Arial" panose="020B0604020202020204" pitchFamily="34" charset="0"/>
              <a:buChar char="•"/>
            </a:pPr>
            <a:r>
              <a:rPr lang="en-US" sz="1500">
                <a:solidFill>
                  <a:srgbClr val="000000"/>
                </a:solidFill>
                <a:latin typeface="Times New Roman"/>
                <a:ea typeface="+mn-lt"/>
                <a:cs typeface="Times New Roman"/>
              </a:rPr>
              <a:t>Orders being routed through the most efficient path, reducing delays caused by centralized bottlenecks </a:t>
            </a:r>
          </a:p>
          <a:p>
            <a:pPr marL="285750" indent="-285750">
              <a:buFont typeface="Arial" panose="020B0604020202020204" pitchFamily="34" charset="0"/>
              <a:buChar char="•"/>
            </a:pPr>
            <a:r>
              <a:rPr lang="en-US" sz="1500">
                <a:solidFill>
                  <a:srgbClr val="000000"/>
                </a:solidFill>
                <a:latin typeface="Times New Roman"/>
                <a:ea typeface="+mn-lt"/>
                <a:cs typeface="Times New Roman"/>
              </a:rPr>
              <a:t>Fleet management systems “collecting vehicle data to plan shorter travel distances between the supply point and the consumer” (32)</a:t>
            </a:r>
            <a:endParaRPr lang="en-US" sz="1500">
              <a:latin typeface="Times New Roman" panose="02020603050405020304" pitchFamily="18" charset="0"/>
              <a:cs typeface="Times New Roman" panose="02020603050405020304" pitchFamily="18" charset="0"/>
            </a:endParaRPr>
          </a:p>
        </p:txBody>
      </p:sp>
      <p:sp>
        <p:nvSpPr>
          <p:cNvPr id="115" name="TextBox 114">
            <a:extLst>
              <a:ext uri="{FF2B5EF4-FFF2-40B4-BE49-F238E27FC236}">
                <a16:creationId xmlns:a16="http://schemas.microsoft.com/office/drawing/2014/main" id="{C9832463-56A2-7930-0312-C74D331966DA}"/>
              </a:ext>
            </a:extLst>
          </p:cNvPr>
          <p:cNvSpPr txBox="1"/>
          <p:nvPr/>
        </p:nvSpPr>
        <p:spPr>
          <a:xfrm>
            <a:off x="30221573" y="10751185"/>
            <a:ext cx="5893125" cy="1892826"/>
          </a:xfrm>
          <a:prstGeom prst="rect">
            <a:avLst/>
          </a:prstGeom>
          <a:noFill/>
        </p:spPr>
        <p:txBody>
          <a:bodyPr wrap="square" lIns="274320" tIns="137160" rIns="274320" bIns="137160" anchor="t">
            <a:spAutoFit/>
          </a:bodyPr>
          <a:lstStyle/>
          <a:p>
            <a:pPr marL="285750" indent="-285750">
              <a:buFont typeface="Arial"/>
              <a:buChar char="•"/>
            </a:pPr>
            <a:r>
              <a:rPr lang="en-US" sz="1500">
                <a:solidFill>
                  <a:srgbClr val="000000"/>
                </a:solidFill>
                <a:latin typeface="Times New Roman"/>
                <a:ea typeface="+mn-lt"/>
                <a:cs typeface="Times New Roman"/>
              </a:rPr>
              <a:t>Uses devices </a:t>
            </a:r>
            <a:r>
              <a:rPr lang="en-US" sz="1500">
                <a:solidFill>
                  <a:srgbClr val="0E101A"/>
                </a:solidFill>
                <a:latin typeface="Times New Roman"/>
                <a:ea typeface="+mn-lt"/>
                <a:cs typeface="+mn-lt"/>
                <a:sym typeface="Arimo"/>
              </a:rPr>
              <a:t>like GPS and traffic sensors to monitor real-time data. </a:t>
            </a:r>
            <a:endParaRPr lang="en-US" sz="1600">
              <a:solidFill>
                <a:srgbClr val="0E101A"/>
              </a:solidFill>
              <a:latin typeface="Times New Roman"/>
              <a:ea typeface="+mn-lt"/>
              <a:cs typeface="+mn-lt"/>
            </a:endParaRPr>
          </a:p>
          <a:p>
            <a:pPr marL="285750" indent="-285750">
              <a:buFont typeface="Arial"/>
              <a:buChar char="•"/>
            </a:pPr>
            <a:r>
              <a:rPr lang="en-US" sz="1500">
                <a:solidFill>
                  <a:srgbClr val="0E101A"/>
                </a:solidFill>
                <a:latin typeface="Times New Roman"/>
                <a:ea typeface="+mn-lt"/>
                <a:cs typeface="+mn-lt"/>
                <a:sym typeface="Arimo"/>
              </a:rPr>
              <a:t>Enables fleets to use dynamic routing to ensure vehicles take the most efficient path. </a:t>
            </a:r>
            <a:endParaRPr lang="en-US" sz="1600">
              <a:solidFill>
                <a:srgbClr val="0E101A"/>
              </a:solidFill>
              <a:latin typeface="Times New Roman"/>
              <a:ea typeface="+mn-lt"/>
              <a:cs typeface="+mn-lt"/>
            </a:endParaRPr>
          </a:p>
          <a:p>
            <a:pPr marL="285750" indent="-285750">
              <a:buFont typeface="Arial"/>
              <a:buChar char="•"/>
            </a:pPr>
            <a:r>
              <a:rPr lang="en-US" sz="1500">
                <a:solidFill>
                  <a:srgbClr val="0E101A"/>
                </a:solidFill>
                <a:latin typeface="Times New Roman"/>
                <a:ea typeface="+mn-lt"/>
                <a:cs typeface="+mn-lt"/>
                <a:sym typeface="Arimo"/>
              </a:rPr>
              <a:t>It </a:t>
            </a:r>
            <a:r>
              <a:rPr lang="en-US" sz="1500">
                <a:solidFill>
                  <a:srgbClr val="0E101A"/>
                </a:solidFill>
                <a:latin typeface="Times New Roman"/>
                <a:ea typeface="+mn-lt"/>
                <a:cs typeface="+mn-lt"/>
              </a:rPr>
              <a:t>has “been argued applying ITS systems in metropolitan environments could improve vehicle street throughput by 20–25%”</a:t>
            </a:r>
            <a:r>
              <a:rPr lang="en-US" sz="1500">
                <a:solidFill>
                  <a:srgbClr val="0E101A"/>
                </a:solidFill>
                <a:latin typeface="Times New Roman"/>
                <a:ea typeface="+mn-lt"/>
                <a:cs typeface="+mn-lt"/>
                <a:sym typeface="Arimo"/>
              </a:rPr>
              <a:t> </a:t>
            </a:r>
            <a:r>
              <a:rPr lang="en-US" sz="1500">
                <a:solidFill>
                  <a:srgbClr val="0E101A"/>
                </a:solidFill>
                <a:latin typeface="Times New Roman"/>
                <a:ea typeface="+mn-lt"/>
                <a:cs typeface="+mn-lt"/>
              </a:rPr>
              <a:t>(13), </a:t>
            </a:r>
            <a:r>
              <a:rPr lang="en-US" sz="1500">
                <a:solidFill>
                  <a:srgbClr val="0E101A"/>
                </a:solidFill>
                <a:latin typeface="Times New Roman"/>
                <a:ea typeface="+mn-lt"/>
                <a:cs typeface="+mn-lt"/>
                <a:sym typeface="Arimo"/>
              </a:rPr>
              <a:t>signaling an increase in efficiency. </a:t>
            </a:r>
            <a:endParaRPr lang="en-US" sz="1600">
              <a:solidFill>
                <a:srgbClr val="0E101A"/>
              </a:solidFill>
              <a:latin typeface="Times New Roman"/>
              <a:ea typeface="+mn-lt"/>
              <a:cs typeface="+mn-lt"/>
            </a:endParaRPr>
          </a:p>
        </p:txBody>
      </p:sp>
      <p:sp>
        <p:nvSpPr>
          <p:cNvPr id="117" name="TextBox 116">
            <a:extLst>
              <a:ext uri="{FF2B5EF4-FFF2-40B4-BE49-F238E27FC236}">
                <a16:creationId xmlns:a16="http://schemas.microsoft.com/office/drawing/2014/main" id="{86B5C5BB-7521-EA6B-F1B0-C8D5D1274B8A}"/>
              </a:ext>
            </a:extLst>
          </p:cNvPr>
          <p:cNvSpPr txBox="1"/>
          <p:nvPr/>
        </p:nvSpPr>
        <p:spPr>
          <a:xfrm>
            <a:off x="30159450" y="10440046"/>
            <a:ext cx="6496383" cy="507831"/>
          </a:xfrm>
          <a:prstGeom prst="rect">
            <a:avLst/>
          </a:prstGeom>
          <a:noFill/>
        </p:spPr>
        <p:txBody>
          <a:bodyPr wrap="square" lIns="274320" tIns="137160" rIns="274320" bIns="137160" anchor="t">
            <a:spAutoFit/>
          </a:bodyPr>
          <a:lstStyle/>
          <a:p>
            <a:r>
              <a:rPr lang="en-US" sz="1500" b="1">
                <a:solidFill>
                  <a:srgbClr val="0E101A"/>
                </a:solidFill>
                <a:latin typeface="Times New Roman"/>
                <a:ea typeface="+mn-lt"/>
                <a:cs typeface="+mn-lt"/>
                <a:sym typeface="Arimo"/>
              </a:rPr>
              <a:t>Intelligent Transportation Systems (ITS)/IoT Management Systems</a:t>
            </a:r>
            <a:endParaRPr lang="en-US" sz="1600" b="1">
              <a:solidFill>
                <a:srgbClr val="0E101A"/>
              </a:solidFill>
              <a:latin typeface="Times New Roman"/>
              <a:ea typeface="+mn-lt"/>
              <a:cs typeface="+mn-lt"/>
            </a:endParaRPr>
          </a:p>
        </p:txBody>
      </p:sp>
      <p:sp>
        <p:nvSpPr>
          <p:cNvPr id="118" name="TextBox 117">
            <a:extLst>
              <a:ext uri="{FF2B5EF4-FFF2-40B4-BE49-F238E27FC236}">
                <a16:creationId xmlns:a16="http://schemas.microsoft.com/office/drawing/2014/main" id="{9EDD1A23-BCCA-8002-BD3E-3BE0A650EA2B}"/>
              </a:ext>
            </a:extLst>
          </p:cNvPr>
          <p:cNvSpPr txBox="1"/>
          <p:nvPr/>
        </p:nvSpPr>
        <p:spPr>
          <a:xfrm>
            <a:off x="30216663" y="12765364"/>
            <a:ext cx="5893125" cy="1661993"/>
          </a:xfrm>
          <a:prstGeom prst="rect">
            <a:avLst/>
          </a:prstGeom>
          <a:noFill/>
        </p:spPr>
        <p:txBody>
          <a:bodyPr wrap="square" lIns="274320" tIns="137160" rIns="274320" bIns="137160" anchor="t">
            <a:spAutoFit/>
          </a:bodyPr>
          <a:lstStyle/>
          <a:p>
            <a:pPr marL="285750" indent="-285750">
              <a:buFont typeface="Arial"/>
              <a:buChar char="•"/>
            </a:pPr>
            <a:r>
              <a:rPr lang="en-US" sz="1500">
                <a:solidFill>
                  <a:srgbClr val="000000"/>
                </a:solidFill>
                <a:latin typeface="Times New Roman"/>
                <a:ea typeface="+mn-lt"/>
                <a:cs typeface="Times New Roman"/>
              </a:rPr>
              <a:t>Collect data on vehicle behavior, driver behavior, and route efficiency </a:t>
            </a:r>
          </a:p>
          <a:p>
            <a:pPr marL="285750" indent="-285750">
              <a:buFont typeface="Arial"/>
              <a:buChar char="•"/>
            </a:pPr>
            <a:r>
              <a:rPr lang="en-US" sz="1500">
                <a:solidFill>
                  <a:srgbClr val="000000"/>
                </a:solidFill>
                <a:latin typeface="Times New Roman"/>
                <a:ea typeface="+mn-lt"/>
                <a:cs typeface="Times New Roman"/>
              </a:rPr>
              <a:t>Information can be used to optimize delivery operations and reduce fuel consumption </a:t>
            </a:r>
          </a:p>
          <a:p>
            <a:pPr marL="285750" indent="-285750">
              <a:buFont typeface="Arial"/>
              <a:buChar char="•"/>
            </a:pPr>
            <a:r>
              <a:rPr lang="en-US" sz="1500">
                <a:solidFill>
                  <a:srgbClr val="000000"/>
                </a:solidFill>
                <a:latin typeface="Times New Roman"/>
                <a:ea typeface="+mn-lt"/>
                <a:cs typeface="Times New Roman"/>
              </a:rPr>
              <a:t>Supports predictive maintenance, ensuring vehicles operate efficiently and sustainably </a:t>
            </a:r>
            <a:endParaRPr lang="en-US" sz="1600">
              <a:solidFill>
                <a:srgbClr val="0E101A"/>
              </a:solidFill>
              <a:latin typeface="Times New Roman"/>
              <a:ea typeface="+mn-lt"/>
              <a:cs typeface="+mn-lt"/>
            </a:endParaRPr>
          </a:p>
        </p:txBody>
      </p:sp>
      <p:sp>
        <p:nvSpPr>
          <p:cNvPr id="119" name="TextBox 118">
            <a:extLst>
              <a:ext uri="{FF2B5EF4-FFF2-40B4-BE49-F238E27FC236}">
                <a16:creationId xmlns:a16="http://schemas.microsoft.com/office/drawing/2014/main" id="{294BADB9-510B-5CBF-538F-7E6B5DAB4034}"/>
              </a:ext>
            </a:extLst>
          </p:cNvPr>
          <p:cNvSpPr txBox="1"/>
          <p:nvPr/>
        </p:nvSpPr>
        <p:spPr>
          <a:xfrm>
            <a:off x="31427484" y="12472019"/>
            <a:ext cx="3183466" cy="507831"/>
          </a:xfrm>
          <a:prstGeom prst="rect">
            <a:avLst/>
          </a:prstGeom>
          <a:noFill/>
        </p:spPr>
        <p:txBody>
          <a:bodyPr wrap="square" lIns="274320" tIns="137160" rIns="274320" bIns="137160" anchor="t">
            <a:spAutoFit/>
          </a:bodyPr>
          <a:lstStyle/>
          <a:p>
            <a:r>
              <a:rPr lang="en-US" sz="1500" b="1">
                <a:solidFill>
                  <a:srgbClr val="0E101A"/>
                </a:solidFill>
                <a:latin typeface="Times New Roman"/>
                <a:ea typeface="+mn-lt"/>
                <a:cs typeface="+mn-lt"/>
                <a:sym typeface="Arimo"/>
              </a:rPr>
              <a:t>Automative Telematics Systems</a:t>
            </a:r>
            <a:endParaRPr lang="en-US" sz="1600" b="1">
              <a:solidFill>
                <a:srgbClr val="0E101A"/>
              </a:solidFill>
              <a:latin typeface="Times New Roman"/>
              <a:ea typeface="+mn-lt"/>
              <a:cs typeface="+mn-lt"/>
            </a:endParaRPr>
          </a:p>
        </p:txBody>
      </p:sp>
      <p:sp>
        <p:nvSpPr>
          <p:cNvPr id="120" name="TextBox 119">
            <a:extLst>
              <a:ext uri="{FF2B5EF4-FFF2-40B4-BE49-F238E27FC236}">
                <a16:creationId xmlns:a16="http://schemas.microsoft.com/office/drawing/2014/main" id="{BF4F16B3-99E0-165B-7903-46FE931200F9}"/>
              </a:ext>
            </a:extLst>
          </p:cNvPr>
          <p:cNvSpPr txBox="1"/>
          <p:nvPr/>
        </p:nvSpPr>
        <p:spPr>
          <a:xfrm>
            <a:off x="23967088" y="6993633"/>
            <a:ext cx="5867369" cy="1892826"/>
          </a:xfrm>
          <a:prstGeom prst="rect">
            <a:avLst/>
          </a:prstGeom>
          <a:noFill/>
        </p:spPr>
        <p:txBody>
          <a:bodyPr wrap="square" lIns="274320" tIns="137160" rIns="274320" bIns="137160" anchor="t">
            <a:spAutoFit/>
          </a:bodyPr>
          <a:lstStyle/>
          <a:p>
            <a:r>
              <a:rPr lang="en-US" sz="1500">
                <a:latin typeface="Times New Roman"/>
                <a:cs typeface="Times New Roman"/>
              </a:rPr>
              <a:t>Computer Vision allows AMRs to recognize and track products and update inventory levels with the integration of cloud computing. RL into AMRs allows the robot to optimize its path to navigate the warehouse floor efficiently. RL optimizes the decision-making process for AMRs through a reward structure that typically values efficiency, energy conservation, and minimal operational disruptions (3).  </a:t>
            </a:r>
          </a:p>
        </p:txBody>
      </p:sp>
      <p:sp>
        <p:nvSpPr>
          <p:cNvPr id="121" name="TextBox 120">
            <a:extLst>
              <a:ext uri="{FF2B5EF4-FFF2-40B4-BE49-F238E27FC236}">
                <a16:creationId xmlns:a16="http://schemas.microsoft.com/office/drawing/2014/main" id="{3020CB63-8E9A-6C20-A0B5-482EC58A1253}"/>
              </a:ext>
            </a:extLst>
          </p:cNvPr>
          <p:cNvSpPr txBox="1"/>
          <p:nvPr/>
        </p:nvSpPr>
        <p:spPr>
          <a:xfrm>
            <a:off x="23958638" y="8632834"/>
            <a:ext cx="5867369" cy="1431161"/>
          </a:xfrm>
          <a:prstGeom prst="rect">
            <a:avLst/>
          </a:prstGeom>
          <a:noFill/>
        </p:spPr>
        <p:txBody>
          <a:bodyPr wrap="square" lIns="274320" tIns="137160" rIns="274320" bIns="137160" anchor="t">
            <a:spAutoFit/>
          </a:bodyPr>
          <a:lstStyle/>
          <a:p>
            <a:r>
              <a:rPr lang="en-US" sz="1500">
                <a:latin typeface="Times New Roman"/>
                <a:cs typeface="Times New Roman"/>
              </a:rPr>
              <a:t>According </a:t>
            </a:r>
            <a:r>
              <a:rPr lang="en-US" sz="1500">
                <a:latin typeface="Times New Roman" panose="02020603050405020304" pitchFamily="18" charset="0"/>
                <a:cs typeface="Times New Roman" panose="02020603050405020304" pitchFamily="18" charset="0"/>
              </a:rPr>
              <a:t>to a study by McKinsey &amp; Company, According to a study by McKinsey &amp; Company, experts anticipate a 50% increase in robot shipments and a 10% growth in warehouse automation annually through 2030 (7).</a:t>
            </a:r>
            <a:r>
              <a:rPr lang="en-US" sz="1500">
                <a:solidFill>
                  <a:srgbClr val="00B0F0"/>
                </a:solidFill>
                <a:latin typeface="Times New Roman" panose="02020603050405020304" pitchFamily="18" charset="0"/>
                <a:cs typeface="Times New Roman" panose="02020603050405020304" pitchFamily="18" charset="0"/>
              </a:rPr>
              <a:t> </a:t>
            </a:r>
            <a:r>
              <a:rPr lang="en-US" sz="1500">
                <a:latin typeface="Times New Roman" panose="02020603050405020304" pitchFamily="18" charset="0"/>
                <a:cs typeface="Times New Roman" panose="02020603050405020304" pitchFamily="18" charset="0"/>
              </a:rPr>
              <a:t>Beyond cost savings, picking robots contributes to sustainability goals through their energy-efficient design, which:</a:t>
            </a:r>
          </a:p>
        </p:txBody>
      </p:sp>
      <p:sp>
        <p:nvSpPr>
          <p:cNvPr id="122" name="TextBox 121">
            <a:extLst>
              <a:ext uri="{FF2B5EF4-FFF2-40B4-BE49-F238E27FC236}">
                <a16:creationId xmlns:a16="http://schemas.microsoft.com/office/drawing/2014/main" id="{A37D0761-CFAF-380A-3F4E-FAE4DC8370C0}"/>
              </a:ext>
            </a:extLst>
          </p:cNvPr>
          <p:cNvSpPr txBox="1"/>
          <p:nvPr/>
        </p:nvSpPr>
        <p:spPr>
          <a:xfrm>
            <a:off x="23947884" y="10596270"/>
            <a:ext cx="5867369" cy="1431161"/>
          </a:xfrm>
          <a:prstGeom prst="rect">
            <a:avLst/>
          </a:prstGeom>
          <a:noFill/>
        </p:spPr>
        <p:txBody>
          <a:bodyPr wrap="square" lIns="274320" tIns="137160" rIns="274320" bIns="137160" anchor="t">
            <a:spAutoFit/>
          </a:bodyPr>
          <a:lstStyle/>
          <a:p>
            <a:r>
              <a:rPr lang="en-US" sz="1500" dirty="0">
                <a:latin typeface="Times New Roman"/>
                <a:cs typeface="Times New Roman"/>
              </a:rPr>
              <a:t>Due to </a:t>
            </a:r>
            <a:r>
              <a:rPr lang="en-US" sz="1500" dirty="0">
                <a:latin typeface="Times New Roman" panose="02020603050405020304" pitchFamily="18" charset="0"/>
                <a:cs typeface="Times New Roman" panose="02020603050405020304" pitchFamily="18" charset="0"/>
              </a:rPr>
              <a:t>their precision and efficiency, picking robots are also ideal for implementing circular economy practices (26). Warehouses are often large and energy-intensive, frequently integrate renewable energy sources like solar panels. These innovations help curb the carbon footprint of logistics operations by:</a:t>
            </a:r>
          </a:p>
        </p:txBody>
      </p:sp>
      <p:sp>
        <p:nvSpPr>
          <p:cNvPr id="123" name="TextBox 122">
            <a:extLst>
              <a:ext uri="{FF2B5EF4-FFF2-40B4-BE49-F238E27FC236}">
                <a16:creationId xmlns:a16="http://schemas.microsoft.com/office/drawing/2014/main" id="{ECB75050-2E7D-35CE-17E1-51E7F20BB04A}"/>
              </a:ext>
            </a:extLst>
          </p:cNvPr>
          <p:cNvSpPr txBox="1"/>
          <p:nvPr/>
        </p:nvSpPr>
        <p:spPr>
          <a:xfrm>
            <a:off x="26577814" y="11794333"/>
            <a:ext cx="3040804" cy="738664"/>
          </a:xfrm>
          <a:prstGeom prst="rect">
            <a:avLst/>
          </a:prstGeom>
          <a:noFill/>
        </p:spPr>
        <p:txBody>
          <a:bodyPr wrap="square" lIns="274320" tIns="137160" rIns="274320" bIns="137160" anchor="t">
            <a:spAutoFit/>
          </a:bodyPr>
          <a:lstStyle/>
          <a:p>
            <a:pPr marL="285750" indent="-285750">
              <a:buFont typeface="Arial" panose="020B0604020202020204" pitchFamily="34" charset="0"/>
              <a:buChar char="•"/>
            </a:pPr>
            <a:r>
              <a:rPr lang="en-US" sz="1500">
                <a:solidFill>
                  <a:srgbClr val="000000"/>
                </a:solidFill>
                <a:latin typeface="Times New Roman"/>
                <a:ea typeface="+mn-lt"/>
                <a:cs typeface="Times New Roman"/>
              </a:rPr>
              <a:t>Leading to both cost savings and reduced </a:t>
            </a:r>
            <a:r>
              <a:rPr lang="en-US" sz="1500">
                <a:latin typeface="Times New Roman"/>
                <a:ea typeface="+mn-lt"/>
                <a:cs typeface="Times New Roman"/>
              </a:rPr>
              <a:t>emissions (12).</a:t>
            </a:r>
            <a:endParaRPr lang="en-US"/>
          </a:p>
        </p:txBody>
      </p:sp>
      <p:sp>
        <p:nvSpPr>
          <p:cNvPr id="124" name="TextBox 123">
            <a:extLst>
              <a:ext uri="{FF2B5EF4-FFF2-40B4-BE49-F238E27FC236}">
                <a16:creationId xmlns:a16="http://schemas.microsoft.com/office/drawing/2014/main" id="{30856E55-3638-19DC-AF59-C3324EC93B8B}"/>
              </a:ext>
            </a:extLst>
          </p:cNvPr>
          <p:cNvSpPr txBox="1"/>
          <p:nvPr/>
        </p:nvSpPr>
        <p:spPr>
          <a:xfrm>
            <a:off x="26153672" y="4563994"/>
            <a:ext cx="3493473" cy="2585323"/>
          </a:xfrm>
          <a:prstGeom prst="rect">
            <a:avLst/>
          </a:prstGeom>
          <a:noFill/>
        </p:spPr>
        <p:txBody>
          <a:bodyPr wrap="square" lIns="274320" tIns="137160" rIns="274320" bIns="137160" anchor="t">
            <a:spAutoFit/>
          </a:bodyPr>
          <a:lstStyle/>
          <a:p>
            <a:r>
              <a:rPr lang="en-US" sz="1500">
                <a:latin typeface="Times New Roman"/>
                <a:cs typeface="Times New Roman"/>
              </a:rPr>
              <a:t>Picking Robots </a:t>
            </a:r>
            <a:r>
              <a:rPr lang="en-US" sz="1500">
                <a:latin typeface="Times New Roman" panose="02020603050405020304" pitchFamily="18" charset="0"/>
                <a:cs typeface="Times New Roman" panose="02020603050405020304" pitchFamily="18" charset="0"/>
              </a:rPr>
              <a:t>are revolutionizing the process of selecting and retrieving items. Autonomous mobile robots (AMRs) have many sensors, including LiDAR and ultrasonic. With the integration of AI through machine learning algorithms and Reinforcement Learning (RL), AMRs can adapt to changes and improve productivity (29).  </a:t>
            </a:r>
          </a:p>
        </p:txBody>
      </p:sp>
      <p:sp>
        <p:nvSpPr>
          <p:cNvPr id="125" name="TextBox 124">
            <a:extLst>
              <a:ext uri="{FF2B5EF4-FFF2-40B4-BE49-F238E27FC236}">
                <a16:creationId xmlns:a16="http://schemas.microsoft.com/office/drawing/2014/main" id="{BA43B27E-7901-138F-9E23-47FE1DBAE34E}"/>
              </a:ext>
            </a:extLst>
          </p:cNvPr>
          <p:cNvSpPr txBox="1"/>
          <p:nvPr/>
        </p:nvSpPr>
        <p:spPr>
          <a:xfrm>
            <a:off x="15561126" y="12863502"/>
            <a:ext cx="2036148"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a:latin typeface="Times New Roman"/>
                <a:cs typeface="Calibri"/>
              </a:rPr>
              <a:t>MC01, 2018</a:t>
            </a:r>
            <a:endParaRPr lang="en-US" sz="1000">
              <a:latin typeface="Times New Roman"/>
              <a:cs typeface="Times New Roman"/>
            </a:endParaRPr>
          </a:p>
        </p:txBody>
      </p:sp>
      <p:pic>
        <p:nvPicPr>
          <p:cNvPr id="127" name="Picture 126" descr="A qr code with black squares&#10;&#10;Description automatically generated">
            <a:extLst>
              <a:ext uri="{FF2B5EF4-FFF2-40B4-BE49-F238E27FC236}">
                <a16:creationId xmlns:a16="http://schemas.microsoft.com/office/drawing/2014/main" id="{C463E5D6-341E-BFD9-EF96-66E9AFAF970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3639932" y="19377308"/>
            <a:ext cx="1062176" cy="1062176"/>
          </a:xfrm>
          <a:prstGeom prst="rect">
            <a:avLst/>
          </a:prstGeom>
        </p:spPr>
      </p:pic>
      <p:pic>
        <p:nvPicPr>
          <p:cNvPr id="128" name="Picture 127" descr="A robot with boxes in a warehouse&#10;&#10;Description automatically generated">
            <a:extLst>
              <a:ext uri="{FF2B5EF4-FFF2-40B4-BE49-F238E27FC236}">
                <a16:creationId xmlns:a16="http://schemas.microsoft.com/office/drawing/2014/main" id="{66BC8950-906D-23FD-E6D0-B3F326254AA0}"/>
              </a:ext>
            </a:extLst>
          </p:cNvPr>
          <p:cNvPicPr>
            <a:picLocks noChangeAspect="1"/>
          </p:cNvPicPr>
          <p:nvPr/>
        </p:nvPicPr>
        <p:blipFill>
          <a:blip r:embed="rId17" cstate="print">
            <a:extLst>
              <a:ext uri="{28A0092B-C50C-407E-A947-70E740481C1C}">
                <a14:useLocalDpi xmlns:a14="http://schemas.microsoft.com/office/drawing/2010/main" val="0"/>
              </a:ext>
            </a:extLst>
          </a:blip>
          <a:srcRect l="14182" r="5114"/>
          <a:stretch/>
        </p:blipFill>
        <p:spPr>
          <a:xfrm>
            <a:off x="24400541" y="4740328"/>
            <a:ext cx="1808480" cy="2240877"/>
          </a:xfrm>
          <a:prstGeom prst="rect">
            <a:avLst/>
          </a:prstGeom>
        </p:spPr>
      </p:pic>
      <p:pic>
        <p:nvPicPr>
          <p:cNvPr id="130" name="Picture 129" descr="A qr code with black squares&#10;&#10;Description automatically generated">
            <a:extLst>
              <a:ext uri="{FF2B5EF4-FFF2-40B4-BE49-F238E27FC236}">
                <a16:creationId xmlns:a16="http://schemas.microsoft.com/office/drawing/2014/main" id="{E1CB4567-FB24-E215-C3BA-DB373D225E1E}"/>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827196" y="19377308"/>
            <a:ext cx="1062176" cy="1062176"/>
          </a:xfrm>
          <a:prstGeom prst="rect">
            <a:avLst/>
          </a:prstGeom>
        </p:spPr>
      </p:pic>
      <p:sp>
        <p:nvSpPr>
          <p:cNvPr id="132" name="TextBox 131">
            <a:extLst>
              <a:ext uri="{FF2B5EF4-FFF2-40B4-BE49-F238E27FC236}">
                <a16:creationId xmlns:a16="http://schemas.microsoft.com/office/drawing/2014/main" id="{493FE1F2-624D-6C1B-94A3-F20BFBCF813A}"/>
              </a:ext>
            </a:extLst>
          </p:cNvPr>
          <p:cNvSpPr txBox="1"/>
          <p:nvPr/>
        </p:nvSpPr>
        <p:spPr>
          <a:xfrm>
            <a:off x="31669536" y="19134837"/>
            <a:ext cx="137749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b="1">
                <a:latin typeface="Times New Roman"/>
                <a:cs typeface="Calibri"/>
              </a:rPr>
              <a:t>References</a:t>
            </a:r>
            <a:endParaRPr lang="en-US" sz="1000" b="1">
              <a:latin typeface="Times New Roman"/>
              <a:cs typeface="Times New Roman"/>
            </a:endParaRPr>
          </a:p>
        </p:txBody>
      </p:sp>
      <p:sp>
        <p:nvSpPr>
          <p:cNvPr id="133" name="TextBox 132">
            <a:extLst>
              <a:ext uri="{FF2B5EF4-FFF2-40B4-BE49-F238E27FC236}">
                <a16:creationId xmlns:a16="http://schemas.microsoft.com/office/drawing/2014/main" id="{DF5DA682-EB8C-35E4-DC7D-C0F4416BF32F}"/>
              </a:ext>
            </a:extLst>
          </p:cNvPr>
          <p:cNvSpPr txBox="1"/>
          <p:nvPr/>
        </p:nvSpPr>
        <p:spPr>
          <a:xfrm>
            <a:off x="33237983" y="19134837"/>
            <a:ext cx="1866073"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b="1">
                <a:latin typeface="Times New Roman"/>
                <a:cs typeface="Calibri"/>
              </a:rPr>
              <a:t>Connect with us on LinkedIn</a:t>
            </a:r>
            <a:endParaRPr lang="en-US" sz="1000">
              <a:latin typeface="Times New Roman"/>
              <a:cs typeface="Times New Roman"/>
            </a:endParaRPr>
          </a:p>
        </p:txBody>
      </p:sp>
      <p:sp>
        <p:nvSpPr>
          <p:cNvPr id="136" name="TextBox 34">
            <a:extLst>
              <a:ext uri="{FF2B5EF4-FFF2-40B4-BE49-F238E27FC236}">
                <a16:creationId xmlns:a16="http://schemas.microsoft.com/office/drawing/2014/main" id="{63A6A81A-3AAA-3C01-B695-4520D120D8E7}"/>
              </a:ext>
            </a:extLst>
          </p:cNvPr>
          <p:cNvSpPr txBox="1"/>
          <p:nvPr/>
        </p:nvSpPr>
        <p:spPr>
          <a:xfrm>
            <a:off x="26098933" y="16053157"/>
            <a:ext cx="3106447" cy="3693319"/>
          </a:xfrm>
          <a:prstGeom prst="rect">
            <a:avLst/>
          </a:prstGeom>
        </p:spPr>
        <p:txBody>
          <a:bodyPr wrap="square" lIns="0" tIns="0" rIns="0" bIns="0" rtlCol="0" anchor="t">
            <a:spAutoFit/>
          </a:bodyPr>
          <a:lstStyle/>
          <a:p>
            <a:pPr marL="80010" lvl="1">
              <a:lnSpc>
                <a:spcPts val="1602"/>
              </a:lnSpc>
            </a:pPr>
            <a:r>
              <a:rPr lang="en-US" sz="1500">
                <a:latin typeface="Times New Roman"/>
                <a:cs typeface="Times New Roman"/>
              </a:rPr>
              <a:t>The consumers’ motivation to purchase sustainably manufactured goods is revealed by research data indicating that they are ready to pay extra for such products and seek to minimize their environmental impact. </a:t>
            </a:r>
            <a:r>
              <a:rPr lang="en-US" sz="1500">
                <a:latin typeface="Times New Roman"/>
                <a:ea typeface="+mn-lt"/>
                <a:cs typeface="+mn-lt"/>
              </a:rPr>
              <a:t>The rising trend in internet searches on green products and the high consumers' expectations of companies' responses to environmental issues is a strategic opportunity. Firms can properly align their supply chain and logistics with sustainable practices.</a:t>
            </a:r>
            <a:r>
              <a:rPr lang="en-US" sz="1500">
                <a:latin typeface="Times New Roman"/>
                <a:cs typeface="Calibri"/>
              </a:rPr>
              <a:t> </a:t>
            </a:r>
            <a:r>
              <a:rPr lang="en-US" sz="1500">
                <a:latin typeface="Times New Roman"/>
                <a:cs typeface="Times New Roman"/>
              </a:rPr>
              <a:t>The idea of sustainability can be the ultimate solution for companies to satisfy consumers’ needs while achieving competitive advantage in the new emerging economy.</a:t>
            </a:r>
            <a:endParaRPr lang="en-US" sz="1500" kern="100">
              <a:latin typeface="Times New Roman"/>
              <a:ea typeface="Aptos" panose="020B0004020202020204" pitchFamily="34" charset="0"/>
              <a:cs typeface="Times New Roman"/>
            </a:endParaRPr>
          </a:p>
        </p:txBody>
      </p:sp>
      <p:sp>
        <p:nvSpPr>
          <p:cNvPr id="8" name="TextBox 7">
            <a:extLst>
              <a:ext uri="{FF2B5EF4-FFF2-40B4-BE49-F238E27FC236}">
                <a16:creationId xmlns:a16="http://schemas.microsoft.com/office/drawing/2014/main" id="{2FC9D919-98AE-C313-0B8F-3E610432C9B8}"/>
              </a:ext>
            </a:extLst>
          </p:cNvPr>
          <p:cNvSpPr txBox="1"/>
          <p:nvPr/>
        </p:nvSpPr>
        <p:spPr>
          <a:xfrm>
            <a:off x="24336109" y="6924138"/>
            <a:ext cx="1937343"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Courtesy of Barcoding.com, 2024</a:t>
            </a:r>
          </a:p>
        </p:txBody>
      </p:sp>
      <p:sp>
        <p:nvSpPr>
          <p:cNvPr id="13" name="TextBox 12">
            <a:extLst>
              <a:ext uri="{FF2B5EF4-FFF2-40B4-BE49-F238E27FC236}">
                <a16:creationId xmlns:a16="http://schemas.microsoft.com/office/drawing/2014/main" id="{2353DED0-E367-C76F-DDB6-B33C3EBED3CA}"/>
              </a:ext>
            </a:extLst>
          </p:cNvPr>
          <p:cNvSpPr txBox="1"/>
          <p:nvPr/>
        </p:nvSpPr>
        <p:spPr>
          <a:xfrm>
            <a:off x="18418829" y="9562477"/>
            <a:ext cx="1937343"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Courtesy of EESI, 2024</a:t>
            </a:r>
          </a:p>
        </p:txBody>
      </p:sp>
      <p:sp>
        <p:nvSpPr>
          <p:cNvPr id="14" name="TextBox 13">
            <a:extLst>
              <a:ext uri="{FF2B5EF4-FFF2-40B4-BE49-F238E27FC236}">
                <a16:creationId xmlns:a16="http://schemas.microsoft.com/office/drawing/2014/main" id="{A78F6215-26C0-83A4-E8DD-9E1D21A00346}"/>
              </a:ext>
            </a:extLst>
          </p:cNvPr>
          <p:cNvSpPr txBox="1"/>
          <p:nvPr/>
        </p:nvSpPr>
        <p:spPr>
          <a:xfrm>
            <a:off x="24982151" y="14316858"/>
            <a:ext cx="1937343"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Courtesy of Canva, 2024</a:t>
            </a:r>
          </a:p>
        </p:txBody>
      </p:sp>
      <p:sp>
        <p:nvSpPr>
          <p:cNvPr id="16" name="TextBox 15">
            <a:extLst>
              <a:ext uri="{FF2B5EF4-FFF2-40B4-BE49-F238E27FC236}">
                <a16:creationId xmlns:a16="http://schemas.microsoft.com/office/drawing/2014/main" id="{C2157AA6-E026-57E9-76A6-14ACF0D78937}"/>
              </a:ext>
            </a:extLst>
          </p:cNvPr>
          <p:cNvSpPr txBox="1"/>
          <p:nvPr/>
        </p:nvSpPr>
        <p:spPr>
          <a:xfrm>
            <a:off x="23740221" y="19656763"/>
            <a:ext cx="1937343"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a:t>
            </a:r>
            <a:r>
              <a:rPr lang="en-US" sz="1000" dirty="0" err="1">
                <a:latin typeface="Times New Roman" panose="02020603050405020304" pitchFamily="18" charset="0"/>
                <a:cs typeface="Times New Roman" panose="02020603050405020304" pitchFamily="18" charset="0"/>
              </a:rPr>
              <a:t>NielsenIQ</a:t>
            </a:r>
            <a:r>
              <a:rPr lang="en-US" sz="1000" dirty="0">
                <a:latin typeface="Times New Roman" panose="02020603050405020304" pitchFamily="18" charset="0"/>
                <a:cs typeface="Times New Roman" panose="02020603050405020304" pitchFamily="18" charset="0"/>
              </a:rPr>
              <a:t>, 2019)</a:t>
            </a:r>
          </a:p>
        </p:txBody>
      </p:sp>
    </p:spTree>
    <p:extLst>
      <p:ext uri="{BB962C8B-B14F-4D97-AF65-F5344CB8AC3E}">
        <p14:creationId xmlns:p14="http://schemas.microsoft.com/office/powerpoint/2010/main" val="503774737"/>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f7ad11f-a4b5-4228-9f5e-daf97db62071">
      <Terms xmlns="http://schemas.microsoft.com/office/infopath/2007/PartnerControls"/>
    </lcf76f155ced4ddcb4097134ff3c332f>
    <TaxCatchAll xmlns="5a446794-2c60-4720-af33-76b39e6145da" xsi:nil="true"/>
    <_ip_UnifiedCompliancePolicyUIAction xmlns="http://schemas.microsoft.com/sharepoint/v3" xsi:nil="true"/>
    <_ip_UnifiedCompliancePolicyProperties xmlns="http://schemas.microsoft.com/sharepoint/v3" xsi:nil="true"/>
    <Completed xmlns="ff7ad11f-a4b5-4228-9f5e-daf97db62071">true</Completed>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1D886C92E93064FB088D332F054502D" ma:contentTypeVersion="22" ma:contentTypeDescription="Create a new document." ma:contentTypeScope="" ma:versionID="380ebbb214d7b4ae7b8a2d9460b9fec1">
  <xsd:schema xmlns:xsd="http://www.w3.org/2001/XMLSchema" xmlns:xs="http://www.w3.org/2001/XMLSchema" xmlns:p="http://schemas.microsoft.com/office/2006/metadata/properties" xmlns:ns1="http://schemas.microsoft.com/sharepoint/v3" xmlns:ns2="5a446794-2c60-4720-af33-76b39e6145da" xmlns:ns3="ff7ad11f-a4b5-4228-9f5e-daf97db62071" targetNamespace="http://schemas.microsoft.com/office/2006/metadata/properties" ma:root="true" ma:fieldsID="e70c0df0225318eb7c39969997abebbf" ns1:_="" ns2:_="" ns3:_="">
    <xsd:import namespace="http://schemas.microsoft.com/sharepoint/v3"/>
    <xsd:import namespace="5a446794-2c60-4720-af33-76b39e6145da"/>
    <xsd:import namespace="ff7ad11f-a4b5-4228-9f5e-daf97db6207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LengthInSecond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3:lcf76f155ced4ddcb4097134ff3c332f" minOccurs="0"/>
                <xsd:element ref="ns2:TaxCatchAll" minOccurs="0"/>
                <xsd:element ref="ns1:_ip_UnifiedCompliancePolicyProperties" minOccurs="0"/>
                <xsd:element ref="ns1:_ip_UnifiedCompliancePolicyUIAction" minOccurs="0"/>
                <xsd:element ref="ns3:MediaServiceObjectDetectorVersions" minOccurs="0"/>
                <xsd:element ref="ns3:MediaServiceSearchProperties" minOccurs="0"/>
                <xsd:element ref="ns3:Complet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446794-2c60-4720-af33-76b39e6145d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aa17835-7d0e-4805-b6b5-c4a793e08095}" ma:internalName="TaxCatchAll" ma:showField="CatchAllData" ma:web="5a446794-2c60-4720-af33-76b39e6145d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f7ad11f-a4b5-4228-9f5e-daf97db6207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de37085-d7dd-4a3b-87d7-d7a14f4a688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Completed" ma:index="28" nillable="true" ma:displayName="Completed " ma:default="1" ma:format="Dropdown" ma:internalName="Completed">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A1F067-B5AD-4382-AF25-818AF151B220}">
  <ds:schemaRefs>
    <ds:schemaRef ds:uri="http://schemas.microsoft.com/office/2006/documentManagement/types"/>
    <ds:schemaRef ds:uri="http://schemas.microsoft.com/office/2006/metadata/properties"/>
    <ds:schemaRef ds:uri="http://purl.org/dc/terms/"/>
    <ds:schemaRef ds:uri="http://purl.org/dc/elements/1.1/"/>
    <ds:schemaRef ds:uri="fd80e1f4-21e1-4eef-b7b7-dfe3a4222bfd"/>
    <ds:schemaRef ds:uri="http://purl.org/dc/dcmitype/"/>
    <ds:schemaRef ds:uri="http://schemas.microsoft.com/office/infopath/2007/PartnerControls"/>
    <ds:schemaRef ds:uri="http://schemas.openxmlformats.org/package/2006/metadata/core-properties"/>
    <ds:schemaRef ds:uri="c877efb2-8eae-4cd8-a55d-99cb89ea5d73"/>
    <ds:schemaRef ds:uri="http://www.w3.org/XML/1998/namespace"/>
  </ds:schemaRefs>
</ds:datastoreItem>
</file>

<file path=customXml/itemProps2.xml><?xml version="1.0" encoding="utf-8"?>
<ds:datastoreItem xmlns:ds="http://schemas.openxmlformats.org/officeDocument/2006/customXml" ds:itemID="{2BD7A66B-8B8C-4A43-929A-76FD58F784E2}"/>
</file>

<file path=customXml/itemProps3.xml><?xml version="1.0" encoding="utf-8"?>
<ds:datastoreItem xmlns:ds="http://schemas.openxmlformats.org/officeDocument/2006/customXml" ds:itemID="{BD51F8C2-07B0-41BF-9061-FB26C3C06E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15</TotalTime>
  <Words>1951</Words>
  <Application>Microsoft Office PowerPoint</Application>
  <PresentationFormat>Custom</PresentationFormat>
  <Paragraphs>92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Franklin Gothic Medium</vt:lpstr>
      <vt:lpstr>Times New Roman</vt:lpstr>
      <vt:lpstr>Office 2013 - 2022 Theme</vt:lpstr>
      <vt:lpstr>PowerPoint Presentation</vt:lpstr>
    </vt:vector>
  </TitlesOfParts>
  <Company>College of Technology - University of Houston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Clement, Kevin M</dc:creator>
  <cp:lastModifiedBy>Olivia Stephenson</cp:lastModifiedBy>
  <cp:revision>2</cp:revision>
  <dcterms:created xsi:type="dcterms:W3CDTF">2022-08-03T17:20:56Z</dcterms:created>
  <dcterms:modified xsi:type="dcterms:W3CDTF">2024-10-08T10:40:08Z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0x010100F1D886C92E93064FB088D332F054502D</vt:lpwstr>
  </property>
  <property fmtid="{D5CDD505-2E9C-101B-9397-08002B2CF9AE}" pid="3" name="MediaServiceImageTags">
    <vt:lpwstr/>
  </property>
</Properties>
</file>