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8" r:id="rId5"/>
    <p:sldId id="257" r:id="rId6"/>
    <p:sldId id="260" r:id="rId7"/>
    <p:sldId id="264" r:id="rId8"/>
    <p:sldId id="262" r:id="rId9"/>
    <p:sldId id="261" r:id="rId10"/>
    <p:sldId id="263" r:id="rId11"/>
  </p:sldIdLst>
  <p:sldSz cx="36576000" cy="29260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AD2"/>
    <a:srgbClr val="3366FF"/>
    <a:srgbClr val="29E0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3" d="100"/>
          <a:sy n="13" d="100"/>
        </p:scale>
        <p:origin x="1668"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4000"/>
            </a:lvl1pPr>
          </a:lstStyle>
          <a:p>
            <a:r>
              <a:rPr lang="en-GB"/>
              <a:t>Click to edit Master title style</a:t>
            </a:r>
            <a:endParaRPr lang="en-US" dirty="0"/>
          </a:p>
        </p:txBody>
      </p:sp>
      <p:sp>
        <p:nvSpPr>
          <p:cNvPr id="3" name="Subtitle 2"/>
          <p:cNvSpPr>
            <a:spLocks noGrp="1"/>
          </p:cNvSpPr>
          <p:nvPr>
            <p:ph type="subTitle" idx="1"/>
          </p:nvPr>
        </p:nvSpPr>
        <p:spPr>
          <a:xfrm>
            <a:off x="4572000" y="15368695"/>
            <a:ext cx="27432000" cy="7064585"/>
          </a:xfrm>
        </p:spPr>
        <p:txBody>
          <a:bodyPr/>
          <a:lstStyle>
            <a:lvl1pPr marL="0" indent="0" algn="ctr">
              <a:buNone/>
              <a:defRPr sz="9600"/>
            </a:lvl1pPr>
            <a:lvl2pPr marL="1828800" indent="0" algn="ctr">
              <a:buNone/>
              <a:defRPr sz="8000"/>
            </a:lvl2pPr>
            <a:lvl3pPr marL="3657600" indent="0" algn="ctr">
              <a:buNone/>
              <a:defRPr sz="7200"/>
            </a:lvl3pPr>
            <a:lvl4pPr marL="5486400" indent="0" algn="ctr">
              <a:buNone/>
              <a:defRPr sz="6400"/>
            </a:lvl4pPr>
            <a:lvl5pPr marL="7315200" indent="0" algn="ctr">
              <a:buNone/>
              <a:defRPr sz="6400"/>
            </a:lvl5pPr>
            <a:lvl6pPr marL="9144000" indent="0" algn="ctr">
              <a:buNone/>
              <a:defRPr sz="6400"/>
            </a:lvl6pPr>
            <a:lvl7pPr marL="10972800" indent="0" algn="ctr">
              <a:buNone/>
              <a:defRPr sz="6400"/>
            </a:lvl7pPr>
            <a:lvl8pPr marL="12801600" indent="0" algn="ctr">
              <a:buNone/>
              <a:defRPr sz="6400"/>
            </a:lvl8pPr>
            <a:lvl9pPr marL="14630400" indent="0" algn="ctr">
              <a:buNone/>
              <a:defRPr sz="64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D8D83BA-9EDC-4807-8105-8CCBA551546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328189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D8D83BA-9EDC-4807-8105-8CCBA551546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1956411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5"/>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D8D83BA-9EDC-4807-8105-8CCBA551546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416724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D8D83BA-9EDC-4807-8105-8CCBA551546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388170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8"/>
            <a:ext cx="31546800" cy="12171678"/>
          </a:xfrm>
        </p:spPr>
        <p:txBody>
          <a:bodyPr anchor="b"/>
          <a:lstStyle>
            <a:lvl1pPr>
              <a:defRPr sz="24000"/>
            </a:lvl1pPr>
          </a:lstStyle>
          <a:p>
            <a:r>
              <a:rPr lang="en-GB"/>
              <a:t>Click to edit Master title style</a:t>
            </a:r>
            <a:endParaRPr lang="en-US" dirty="0"/>
          </a:p>
        </p:txBody>
      </p:sp>
      <p:sp>
        <p:nvSpPr>
          <p:cNvPr id="3" name="Text Placeholder 2"/>
          <p:cNvSpPr>
            <a:spLocks noGrp="1"/>
          </p:cNvSpPr>
          <p:nvPr>
            <p:ph type="body" idx="1"/>
          </p:nvPr>
        </p:nvSpPr>
        <p:spPr>
          <a:xfrm>
            <a:off x="2495552" y="19581715"/>
            <a:ext cx="31546800" cy="6400798"/>
          </a:xfrm>
        </p:spPr>
        <p:txBody>
          <a:bodyPr/>
          <a:lstStyle>
            <a:lvl1pPr marL="0" indent="0">
              <a:buNone/>
              <a:defRPr sz="9600">
                <a:solidFill>
                  <a:schemeClr val="tx1"/>
                </a:solidFill>
              </a:defRPr>
            </a:lvl1pPr>
            <a:lvl2pPr marL="1828800" indent="0">
              <a:buNone/>
              <a:defRPr sz="8000">
                <a:solidFill>
                  <a:schemeClr val="tx1">
                    <a:tint val="75000"/>
                  </a:schemeClr>
                </a:solidFill>
              </a:defRPr>
            </a:lvl2pPr>
            <a:lvl3pPr marL="3657600" indent="0">
              <a:buNone/>
              <a:defRPr sz="7200">
                <a:solidFill>
                  <a:schemeClr val="tx1">
                    <a:tint val="75000"/>
                  </a:schemeClr>
                </a:solidFill>
              </a:defRPr>
            </a:lvl3pPr>
            <a:lvl4pPr marL="5486400" indent="0">
              <a:buNone/>
              <a:defRPr sz="6400">
                <a:solidFill>
                  <a:schemeClr val="tx1">
                    <a:tint val="75000"/>
                  </a:schemeClr>
                </a:solidFill>
              </a:defRPr>
            </a:lvl4pPr>
            <a:lvl5pPr marL="7315200" indent="0">
              <a:buNone/>
              <a:defRPr sz="6400">
                <a:solidFill>
                  <a:schemeClr val="tx1">
                    <a:tint val="75000"/>
                  </a:schemeClr>
                </a:solidFill>
              </a:defRPr>
            </a:lvl5pPr>
            <a:lvl6pPr marL="9144000" indent="0">
              <a:buNone/>
              <a:defRPr sz="6400">
                <a:solidFill>
                  <a:schemeClr val="tx1">
                    <a:tint val="75000"/>
                  </a:schemeClr>
                </a:solidFill>
              </a:defRPr>
            </a:lvl6pPr>
            <a:lvl7pPr marL="10972800" indent="0">
              <a:buNone/>
              <a:defRPr sz="6400">
                <a:solidFill>
                  <a:schemeClr val="tx1">
                    <a:tint val="75000"/>
                  </a:schemeClr>
                </a:solidFill>
              </a:defRPr>
            </a:lvl7pPr>
            <a:lvl8pPr marL="12801600" indent="0">
              <a:buNone/>
              <a:defRPr sz="6400">
                <a:solidFill>
                  <a:schemeClr val="tx1">
                    <a:tint val="75000"/>
                  </a:schemeClr>
                </a:solidFill>
              </a:defRPr>
            </a:lvl8pPr>
            <a:lvl9pPr marL="14630400" indent="0">
              <a:buNone/>
              <a:defRPr sz="6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D8D83BA-9EDC-4807-8105-8CCBA551546E}"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396918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D8D83BA-9EDC-4807-8105-8CCBA551546E}"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3534543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5"/>
          </a:xfrm>
        </p:spPr>
        <p:txBody>
          <a:bodyPr/>
          <a:lstStyle/>
          <a:p>
            <a:r>
              <a:rPr lang="en-GB"/>
              <a:t>Click to edit Master title style</a:t>
            </a:r>
            <a:endParaRPr lang="en-US" dirty="0"/>
          </a:p>
        </p:txBody>
      </p:sp>
      <p:sp>
        <p:nvSpPr>
          <p:cNvPr id="3" name="Text Placeholder 2"/>
          <p:cNvSpPr>
            <a:spLocks noGrp="1"/>
          </p:cNvSpPr>
          <p:nvPr>
            <p:ph type="body" idx="1"/>
          </p:nvPr>
        </p:nvSpPr>
        <p:spPr>
          <a:xfrm>
            <a:off x="2519368" y="7172962"/>
            <a:ext cx="15473360"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GB"/>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18516602" y="7172962"/>
            <a:ext cx="15549564"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GB"/>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D8D83BA-9EDC-4807-8105-8CCBA551546E}"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3323476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D8D83BA-9EDC-4807-8105-8CCBA551546E}"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928149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8D83BA-9EDC-4807-8105-8CCBA551546E}" type="datetimeFigureOut">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1297214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GB"/>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GB"/>
              <a:t>Click to edit Master text styles</a:t>
            </a:r>
          </a:p>
        </p:txBody>
      </p:sp>
      <p:sp>
        <p:nvSpPr>
          <p:cNvPr id="5" name="Date Placeholder 4"/>
          <p:cNvSpPr>
            <a:spLocks noGrp="1"/>
          </p:cNvSpPr>
          <p:nvPr>
            <p:ph type="dt" sz="half" idx="10"/>
          </p:nvPr>
        </p:nvSpPr>
        <p:spPr/>
        <p:txBody>
          <a:bodyPr/>
          <a:lstStyle/>
          <a:p>
            <a:fld id="{AD8D83BA-9EDC-4807-8105-8CCBA551546E}"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2552282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2800"/>
            </a:lvl1pPr>
            <a:lvl2pPr marL="1828800" indent="0">
              <a:buNone/>
              <a:defRPr sz="11200"/>
            </a:lvl2pPr>
            <a:lvl3pPr marL="3657600" indent="0">
              <a:buNone/>
              <a:defRPr sz="9600"/>
            </a:lvl3pPr>
            <a:lvl4pPr marL="5486400" indent="0">
              <a:buNone/>
              <a:defRPr sz="8000"/>
            </a:lvl4pPr>
            <a:lvl5pPr marL="7315200" indent="0">
              <a:buNone/>
              <a:defRPr sz="8000"/>
            </a:lvl5pPr>
            <a:lvl6pPr marL="9144000" indent="0">
              <a:buNone/>
              <a:defRPr sz="8000"/>
            </a:lvl6pPr>
            <a:lvl7pPr marL="10972800" indent="0">
              <a:buNone/>
              <a:defRPr sz="8000"/>
            </a:lvl7pPr>
            <a:lvl8pPr marL="12801600" indent="0">
              <a:buNone/>
              <a:defRPr sz="8000"/>
            </a:lvl8pPr>
            <a:lvl9pPr marL="14630400" indent="0">
              <a:buNone/>
              <a:defRPr sz="8000"/>
            </a:lvl9pPr>
          </a:lstStyle>
          <a:p>
            <a:r>
              <a:rPr lang="en-GB"/>
              <a:t>Click icon to add picture</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GB"/>
              <a:t>Click to edit Master text styles</a:t>
            </a:r>
          </a:p>
        </p:txBody>
      </p:sp>
      <p:sp>
        <p:nvSpPr>
          <p:cNvPr id="5" name="Date Placeholder 4"/>
          <p:cNvSpPr>
            <a:spLocks noGrp="1"/>
          </p:cNvSpPr>
          <p:nvPr>
            <p:ph type="dt" sz="half" idx="10"/>
          </p:nvPr>
        </p:nvSpPr>
        <p:spPr/>
        <p:txBody>
          <a:bodyPr/>
          <a:lstStyle/>
          <a:p>
            <a:fld id="{AD8D83BA-9EDC-4807-8105-8CCBA551546E}"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CDD78-49F9-4EEE-A086-46044398A4E2}" type="slidenum">
              <a:rPr lang="en-US" smtClean="0"/>
              <a:t>‹#›</a:t>
            </a:fld>
            <a:endParaRPr lang="en-US"/>
          </a:p>
        </p:txBody>
      </p:sp>
    </p:spTree>
    <p:extLst>
      <p:ext uri="{BB962C8B-B14F-4D97-AF65-F5344CB8AC3E}">
        <p14:creationId xmlns:p14="http://schemas.microsoft.com/office/powerpoint/2010/main" val="3944171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4800">
                <a:solidFill>
                  <a:schemeClr val="tx1">
                    <a:tint val="75000"/>
                  </a:schemeClr>
                </a:solidFill>
              </a:defRPr>
            </a:lvl1pPr>
          </a:lstStyle>
          <a:p>
            <a:fld id="{AD8D83BA-9EDC-4807-8105-8CCBA551546E}" type="datetimeFigureOut">
              <a:rPr lang="en-US" smtClean="0"/>
              <a:t>8/3/2026</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4800">
                <a:solidFill>
                  <a:schemeClr val="tx1">
                    <a:tint val="75000"/>
                  </a:schemeClr>
                </a:solidFill>
              </a:defRPr>
            </a:lvl1pPr>
          </a:lstStyle>
          <a:p>
            <a:fld id="{C3ACDD78-49F9-4EEE-A086-46044398A4E2}" type="slidenum">
              <a:rPr lang="en-US" smtClean="0"/>
              <a:t>‹#›</a:t>
            </a:fld>
            <a:endParaRPr lang="en-US"/>
          </a:p>
        </p:txBody>
      </p:sp>
    </p:spTree>
    <p:extLst>
      <p:ext uri="{BB962C8B-B14F-4D97-AF65-F5344CB8AC3E}">
        <p14:creationId xmlns:p14="http://schemas.microsoft.com/office/powerpoint/2010/main" val="40209491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657600"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americas.breakbulk.com/agendas/education-da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hyperlink" Target="https://americas.breakbulk.com/page/student-poster-competition-entries" TargetMode="External"/><Relationship Id="rId4" Type="http://schemas.openxmlformats.org/officeDocument/2006/relationships/hyperlink" Target="https://americas.breakbulk.com/page/student-research-poster-competi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youtu.be/ZwiTqrVfDFU" TargetMode="External"/><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hyperlink" Target="mailto:jacob.swanson@dhl.com" TargetMode="External"/><Relationship Id="rId3" Type="http://schemas.openxmlformats.org/officeDocument/2006/relationships/image" Target="../media/image6.png"/><Relationship Id="rId7" Type="http://schemas.openxmlformats.org/officeDocument/2006/relationships/hyperlink" Target="mailto:ivy.jenkins@sjcd.edu"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mailto:margaret.kidd@sjcd.edu" TargetMode="External"/><Relationship Id="rId11" Type="http://schemas.openxmlformats.org/officeDocument/2006/relationships/hyperlink" Target="mailto:peterjessup@me.com" TargetMode="External"/><Relationship Id="rId5" Type="http://schemas.openxmlformats.org/officeDocument/2006/relationships/hyperlink" Target="mailto:galvaoc@tamug.edu" TargetMode="External"/><Relationship Id="rId10" Type="http://schemas.openxmlformats.org/officeDocument/2006/relationships/hyperlink" Target="mailto:talon.felts@bertling.com" TargetMode="External"/><Relationship Id="rId4" Type="http://schemas.openxmlformats.org/officeDocument/2006/relationships/image" Target="../media/image7.png"/><Relationship Id="rId9" Type="http://schemas.openxmlformats.org/officeDocument/2006/relationships/hyperlink" Target="mailto:john.hark@bertling.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americas.breakbulk.com/page/student-poster-competition-entrie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mailto:galvaoc@tamug.edu"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00" cy="292608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56451" y="-3654621"/>
            <a:ext cx="29260800" cy="36573699"/>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933" y="0"/>
            <a:ext cx="27212538" cy="29258973"/>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848582" y="529662"/>
            <a:ext cx="20883473" cy="36580638"/>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een and blue sign&#10;&#10;AI-generated content may be incorrect.">
            <a:extLst>
              <a:ext uri="{FF2B5EF4-FFF2-40B4-BE49-F238E27FC236}">
                <a16:creationId xmlns:a16="http://schemas.microsoft.com/office/drawing/2014/main" id="{53354658-CECC-2004-986B-661C6BEEB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sp>
        <p:nvSpPr>
          <p:cNvPr id="4" name="TextBox 3">
            <a:extLst>
              <a:ext uri="{FF2B5EF4-FFF2-40B4-BE49-F238E27FC236}">
                <a16:creationId xmlns:a16="http://schemas.microsoft.com/office/drawing/2014/main" id="{41C12F24-1D83-FA35-ADEC-E21062B38606}"/>
              </a:ext>
            </a:extLst>
          </p:cNvPr>
          <p:cNvSpPr txBox="1"/>
          <p:nvPr/>
        </p:nvSpPr>
        <p:spPr>
          <a:xfrm>
            <a:off x="713253" y="14971091"/>
            <a:ext cx="26000765" cy="5324535"/>
          </a:xfrm>
          <a:prstGeom prst="rect">
            <a:avLst/>
          </a:prstGeom>
          <a:noFill/>
        </p:spPr>
        <p:txBody>
          <a:bodyPr wrap="square" rtlCol="0">
            <a:spAutoFit/>
          </a:bodyPr>
          <a:lstStyle/>
          <a:p>
            <a:pPr algn="ctr"/>
            <a:r>
              <a:rPr lang="en-US" sz="9000" b="1" u="sng" dirty="0">
                <a:solidFill>
                  <a:schemeClr val="bg1"/>
                </a:solidFill>
                <a:latin typeface="Aptos" panose="020B0004020202020204" pitchFamily="34" charset="0"/>
              </a:rPr>
              <a:t>Student Research Poster Competition</a:t>
            </a:r>
          </a:p>
          <a:p>
            <a:pPr algn="ctr"/>
            <a:endParaRPr lang="en-US" sz="9000" b="1" u="sng" dirty="0">
              <a:solidFill>
                <a:schemeClr val="bg1"/>
              </a:solidFill>
              <a:latin typeface="Aptos" panose="020B0004020202020204" pitchFamily="34" charset="0"/>
            </a:endParaRPr>
          </a:p>
          <a:p>
            <a:pPr algn="ctr"/>
            <a:r>
              <a:rPr lang="en-US" sz="8000" dirty="0">
                <a:solidFill>
                  <a:schemeClr val="bg1"/>
                </a:solidFill>
                <a:latin typeface="Aptos" panose="020B0004020202020204" pitchFamily="34" charset="0"/>
              </a:rPr>
              <a:t> Recommendations for Students</a:t>
            </a:r>
          </a:p>
          <a:p>
            <a:pPr algn="ctr"/>
            <a:r>
              <a:rPr lang="en-US" sz="8000" dirty="0">
                <a:solidFill>
                  <a:schemeClr val="bg1"/>
                </a:solidFill>
                <a:latin typeface="Aptos" panose="020B0004020202020204" pitchFamily="34" charset="0"/>
              </a:rPr>
              <a:t>The “Dos” and “Don’ts”</a:t>
            </a:r>
          </a:p>
        </p:txBody>
      </p:sp>
      <p:pic>
        <p:nvPicPr>
          <p:cNvPr id="1028" name="Picture 4">
            <a:extLst>
              <a:ext uri="{FF2B5EF4-FFF2-40B4-BE49-F238E27FC236}">
                <a16:creationId xmlns:a16="http://schemas.microsoft.com/office/drawing/2014/main" id="{12B80DB6-6AED-6927-319C-A7E72A5AE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2747" y="20449310"/>
            <a:ext cx="7620000" cy="418375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blue text&#10;&#10;AI-generated content may be incorrect.">
            <a:extLst>
              <a:ext uri="{FF2B5EF4-FFF2-40B4-BE49-F238E27FC236}">
                <a16:creationId xmlns:a16="http://schemas.microsoft.com/office/drawing/2014/main" id="{817AD7AB-120C-1443-F2E7-A16A32CED61C}"/>
              </a:ext>
            </a:extLst>
          </p:cNvPr>
          <p:cNvPicPr/>
          <p:nvPr/>
        </p:nvPicPr>
        <p:blipFill>
          <a:blip r:embed="rId4">
            <a:extLst>
              <a:ext uri="{28A0092B-C50C-407E-A947-70E740481C1C}">
                <a14:useLocalDpi xmlns:a14="http://schemas.microsoft.com/office/drawing/2010/main" val="0"/>
              </a:ext>
            </a:extLst>
          </a:blip>
          <a:stretch>
            <a:fillRect/>
          </a:stretch>
        </p:blipFill>
        <p:spPr>
          <a:xfrm>
            <a:off x="28242747" y="25103327"/>
            <a:ext cx="7756783" cy="3487791"/>
          </a:xfrm>
          <a:prstGeom prst="rect">
            <a:avLst/>
          </a:prstGeom>
        </p:spPr>
      </p:pic>
      <p:sp>
        <p:nvSpPr>
          <p:cNvPr id="6" name="TextBox 5">
            <a:extLst>
              <a:ext uri="{FF2B5EF4-FFF2-40B4-BE49-F238E27FC236}">
                <a16:creationId xmlns:a16="http://schemas.microsoft.com/office/drawing/2014/main" id="{7DC070F5-4A73-FD05-59FF-74C96DA27FE7}"/>
              </a:ext>
            </a:extLst>
          </p:cNvPr>
          <p:cNvSpPr txBox="1"/>
          <p:nvPr/>
        </p:nvSpPr>
        <p:spPr>
          <a:xfrm>
            <a:off x="713253" y="22958807"/>
            <a:ext cx="26000765" cy="5632311"/>
          </a:xfrm>
          <a:prstGeom prst="rect">
            <a:avLst/>
          </a:prstGeom>
          <a:noFill/>
        </p:spPr>
        <p:txBody>
          <a:bodyPr wrap="square" rtlCol="0">
            <a:spAutoFit/>
          </a:bodyPr>
          <a:lstStyle/>
          <a:p>
            <a:r>
              <a:rPr lang="en-US" sz="6000" u="sng" dirty="0">
                <a:solidFill>
                  <a:schemeClr val="bg1"/>
                </a:solidFill>
                <a:latin typeface="Aptos" panose="020B0004020202020204" pitchFamily="34" charset="0"/>
              </a:rPr>
              <a:t>Event Chaired by:</a:t>
            </a:r>
          </a:p>
          <a:p>
            <a:endParaRPr lang="en-US" sz="6000" u="sng" dirty="0">
              <a:solidFill>
                <a:schemeClr val="bg1"/>
              </a:solidFill>
              <a:latin typeface="Aptos" panose="020B0004020202020204" pitchFamily="34" charset="0"/>
            </a:endParaRPr>
          </a:p>
          <a:p>
            <a:r>
              <a:rPr lang="en-US" sz="6000" b="1" dirty="0">
                <a:solidFill>
                  <a:schemeClr val="bg1"/>
                </a:solidFill>
                <a:latin typeface="Aptos" panose="020B0004020202020204" pitchFamily="34" charset="0"/>
              </a:rPr>
              <a:t>Cassia Bomer Galvao</a:t>
            </a:r>
            <a:r>
              <a:rPr lang="en-US" sz="6000" dirty="0">
                <a:solidFill>
                  <a:schemeClr val="bg1"/>
                </a:solidFill>
                <a:latin typeface="Aptos" panose="020B0004020202020204" pitchFamily="34" charset="0"/>
              </a:rPr>
              <a:t>, </a:t>
            </a:r>
            <a:r>
              <a:rPr lang="en-US" sz="5000" dirty="0">
                <a:solidFill>
                  <a:schemeClr val="bg1"/>
                </a:solidFill>
                <a:latin typeface="Aptos" panose="020B0004020202020204" pitchFamily="34" charset="0"/>
              </a:rPr>
              <a:t>Associate Professor, Texas A&amp;M University</a:t>
            </a:r>
          </a:p>
          <a:p>
            <a:r>
              <a:rPr lang="en-US" sz="6000" b="1" dirty="0">
                <a:solidFill>
                  <a:schemeClr val="bg1"/>
                </a:solidFill>
                <a:latin typeface="Aptos" panose="020B0004020202020204" pitchFamily="34" charset="0"/>
              </a:rPr>
              <a:t>Margaret Kidd</a:t>
            </a:r>
            <a:r>
              <a:rPr lang="en-US" sz="6000" dirty="0">
                <a:solidFill>
                  <a:schemeClr val="bg1"/>
                </a:solidFill>
                <a:latin typeface="Aptos" panose="020B0004020202020204" pitchFamily="34" charset="0"/>
              </a:rPr>
              <a:t>, </a:t>
            </a:r>
            <a:r>
              <a:rPr lang="en-US" sz="5000" dirty="0">
                <a:solidFill>
                  <a:schemeClr val="bg1"/>
                </a:solidFill>
                <a:latin typeface="Aptos" panose="020B0004020202020204" pitchFamily="34" charset="0"/>
              </a:rPr>
              <a:t>Dept. Chair, Logistics &amp; Supply Chain Management San Jacinto College</a:t>
            </a:r>
          </a:p>
          <a:p>
            <a:r>
              <a:rPr lang="en-US" sz="6000" b="1" dirty="0">
                <a:solidFill>
                  <a:schemeClr val="bg1"/>
                </a:solidFill>
                <a:latin typeface="Aptos" panose="020B0004020202020204" pitchFamily="34" charset="0"/>
              </a:rPr>
              <a:t>Ivy Jenkins</a:t>
            </a:r>
            <a:r>
              <a:rPr lang="en-US" sz="6000" dirty="0">
                <a:solidFill>
                  <a:schemeClr val="bg1"/>
                </a:solidFill>
                <a:latin typeface="Aptos" panose="020B0004020202020204" pitchFamily="34" charset="0"/>
              </a:rPr>
              <a:t>, </a:t>
            </a:r>
            <a:r>
              <a:rPr lang="en-US" sz="5000" dirty="0">
                <a:solidFill>
                  <a:schemeClr val="bg1"/>
                </a:solidFill>
                <a:latin typeface="Aptos" panose="020B0004020202020204" pitchFamily="34" charset="0"/>
              </a:rPr>
              <a:t>Professor, Logistics &amp; Supply Chain Management San Jacinto College</a:t>
            </a:r>
          </a:p>
          <a:p>
            <a:endParaRPr lang="en-US" sz="6000" dirty="0">
              <a:solidFill>
                <a:schemeClr val="bg1"/>
              </a:solidFill>
              <a:latin typeface="Aptos" panose="020B0004020202020204" pitchFamily="34" charset="0"/>
            </a:endParaRPr>
          </a:p>
        </p:txBody>
      </p:sp>
      <p:pic>
        <p:nvPicPr>
          <p:cNvPr id="7" name="Picture 6">
            <a:extLst>
              <a:ext uri="{FF2B5EF4-FFF2-40B4-BE49-F238E27FC236}">
                <a16:creationId xmlns:a16="http://schemas.microsoft.com/office/drawing/2014/main" id="{FD0FA87C-DE97-644C-E530-E3C504E29A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26309" y="13923466"/>
            <a:ext cx="7636438" cy="6067990"/>
          </a:xfrm>
          <a:prstGeom prst="rect">
            <a:avLst/>
          </a:prstGeom>
        </p:spPr>
      </p:pic>
      <p:pic>
        <p:nvPicPr>
          <p:cNvPr id="8" name="Picture 7" descr="event logo">
            <a:extLst>
              <a:ext uri="{FF2B5EF4-FFF2-40B4-BE49-F238E27FC236}">
                <a16:creationId xmlns:a16="http://schemas.microsoft.com/office/drawing/2014/main" id="{C3B7D665-30E3-8A2C-8C74-0CCB7DCCCF43}"/>
              </a:ext>
            </a:extLst>
          </p:cNvPr>
          <p:cNvPicPr>
            <a:picLocks noChangeAspect="1"/>
          </p:cNvPicPr>
          <p:nvPr/>
        </p:nvPicPr>
        <p:blipFill>
          <a:blip r:embed="rId6"/>
          <a:stretch>
            <a:fillRect/>
          </a:stretch>
        </p:blipFill>
        <p:spPr>
          <a:xfrm>
            <a:off x="1215159" y="3214770"/>
            <a:ext cx="26076574" cy="10539281"/>
          </a:xfrm>
          <a:prstGeom prst="rect">
            <a:avLst/>
          </a:prstGeom>
        </p:spPr>
      </p:pic>
    </p:spTree>
    <p:extLst>
      <p:ext uri="{BB962C8B-B14F-4D97-AF65-F5344CB8AC3E}">
        <p14:creationId xmlns:p14="http://schemas.microsoft.com/office/powerpoint/2010/main" val="2312944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BF25B-8D8D-CB23-0A30-4B6A3ACFDD2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11A0BD1-FE97-F4EB-6E39-21F16E440230}"/>
              </a:ext>
            </a:extLst>
          </p:cNvPr>
          <p:cNvSpPr>
            <a:spLocks noGrp="1" noRot="1" noMove="1" noResize="1" noEditPoints="1" noAdjustHandles="1" noChangeArrowheads="1" noChangeShapeType="1"/>
          </p:cNvSpPr>
          <p:nvPr/>
        </p:nvSpPr>
        <p:spPr>
          <a:xfrm>
            <a:off x="0" y="22504400"/>
            <a:ext cx="36576000" cy="6756400"/>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C26040FE-2926-C728-625E-4E0CC54E49F6}"/>
              </a:ext>
            </a:extLst>
          </p:cNvPr>
          <p:cNvCxnSpPr/>
          <p:nvPr/>
        </p:nvCxnSpPr>
        <p:spPr>
          <a:xfrm>
            <a:off x="-10871200" y="94808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B355C06-B814-BA88-5DEE-63C451327573}"/>
              </a:ext>
            </a:extLst>
          </p:cNvPr>
          <p:cNvSpPr/>
          <p:nvPr/>
        </p:nvSpPr>
        <p:spPr>
          <a:xfrm>
            <a:off x="0" y="3314520"/>
            <a:ext cx="36576000" cy="229329"/>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green and blue sign&#10;&#10;AI-generated content may be incorrect.">
            <a:extLst>
              <a:ext uri="{FF2B5EF4-FFF2-40B4-BE49-F238E27FC236}">
                <a16:creationId xmlns:a16="http://schemas.microsoft.com/office/drawing/2014/main" id="{E06C3B9E-60B9-3AF2-CEE2-CC9EE05C6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pic>
        <p:nvPicPr>
          <p:cNvPr id="29" name="Picture 28" descr="A green and blue text&#10;&#10;AI-generated content may be incorrect.">
            <a:extLst>
              <a:ext uri="{FF2B5EF4-FFF2-40B4-BE49-F238E27FC236}">
                <a16:creationId xmlns:a16="http://schemas.microsoft.com/office/drawing/2014/main" id="{E966342B-653F-D1E9-3CEB-165E25AB82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0870" y="661975"/>
            <a:ext cx="18068875" cy="1956918"/>
          </a:xfrm>
          <a:prstGeom prst="rect">
            <a:avLst/>
          </a:prstGeom>
        </p:spPr>
      </p:pic>
      <p:sp>
        <p:nvSpPr>
          <p:cNvPr id="6" name="TextBox 5">
            <a:extLst>
              <a:ext uri="{FF2B5EF4-FFF2-40B4-BE49-F238E27FC236}">
                <a16:creationId xmlns:a16="http://schemas.microsoft.com/office/drawing/2014/main" id="{F2623F76-4B2A-292D-13FE-9E5512A9A98E}"/>
              </a:ext>
            </a:extLst>
          </p:cNvPr>
          <p:cNvSpPr txBox="1"/>
          <p:nvPr/>
        </p:nvSpPr>
        <p:spPr>
          <a:xfrm>
            <a:off x="1777018" y="4559808"/>
            <a:ext cx="33021964" cy="24483626"/>
          </a:xfrm>
          <a:prstGeom prst="rect">
            <a:avLst/>
          </a:prstGeom>
          <a:noFill/>
        </p:spPr>
        <p:txBody>
          <a:bodyPr wrap="square" rtlCol="0">
            <a:spAutoFit/>
          </a:bodyPr>
          <a:lstStyle/>
          <a:p>
            <a:pPr algn="just"/>
            <a:r>
              <a:rPr lang="en-US" sz="8000" dirty="0">
                <a:latin typeface="Aptos" panose="020B0004020202020204" pitchFamily="34" charset="0"/>
              </a:rPr>
              <a:t>It is our pleasure to present to you the 2026 </a:t>
            </a:r>
            <a:r>
              <a:rPr lang="en-US" sz="8000" b="1" dirty="0" err="1">
                <a:effectLst>
                  <a:outerShdw blurRad="38100" dist="38100" dir="2700000" algn="tl">
                    <a:srgbClr val="000000">
                      <a:alpha val="43137"/>
                    </a:srgbClr>
                  </a:outerShdw>
                </a:effectLst>
                <a:latin typeface="Aptos" panose="020B0004020202020204" pitchFamily="34" charset="0"/>
              </a:rPr>
              <a:t>BreakBulk</a:t>
            </a:r>
            <a:r>
              <a:rPr lang="en-US" sz="8000" b="1" dirty="0">
                <a:effectLst>
                  <a:outerShdw blurRad="38100" dist="38100" dir="2700000" algn="tl">
                    <a:srgbClr val="000000">
                      <a:alpha val="43137"/>
                    </a:srgbClr>
                  </a:outerShdw>
                </a:effectLst>
                <a:latin typeface="Aptos" panose="020B0004020202020204" pitchFamily="34" charset="0"/>
              </a:rPr>
              <a:t> Americas Student Research Poster Competition</a:t>
            </a:r>
            <a:r>
              <a:rPr lang="en-US" sz="8000" dirty="0">
                <a:latin typeface="Aptos" panose="020B0004020202020204" pitchFamily="34" charset="0"/>
              </a:rPr>
              <a:t>, one of the highlights of our Education Day during this year’s edition of </a:t>
            </a:r>
            <a:r>
              <a:rPr lang="en-US" sz="8000" dirty="0" err="1">
                <a:latin typeface="Aptos" panose="020B0004020202020204" pitchFamily="34" charset="0"/>
              </a:rPr>
              <a:t>BreakBulk</a:t>
            </a:r>
            <a:r>
              <a:rPr lang="en-US" sz="8000" dirty="0">
                <a:latin typeface="Aptos" panose="020B0004020202020204" pitchFamily="34" charset="0"/>
              </a:rPr>
              <a:t> Americas taking place on Wednesday Sep 23</a:t>
            </a:r>
            <a:r>
              <a:rPr lang="en-US" sz="8000" baseline="30000" dirty="0">
                <a:latin typeface="Aptos" panose="020B0004020202020204" pitchFamily="34" charset="0"/>
              </a:rPr>
              <a:t>rd</a:t>
            </a:r>
            <a:r>
              <a:rPr lang="en-US" sz="8000" dirty="0">
                <a:latin typeface="Aptos" panose="020B0004020202020204" pitchFamily="34" charset="0"/>
              </a:rPr>
              <a:t> 2026.</a:t>
            </a:r>
          </a:p>
          <a:p>
            <a:pPr algn="just"/>
            <a:endParaRPr lang="en-US" sz="8000" dirty="0">
              <a:latin typeface="Aptos" panose="020B0004020202020204" pitchFamily="34" charset="0"/>
            </a:endParaRPr>
          </a:p>
          <a:p>
            <a:pPr algn="just"/>
            <a:r>
              <a:rPr lang="en-US" sz="8000" dirty="0">
                <a:latin typeface="Aptos" panose="020B0004020202020204" pitchFamily="34" charset="0"/>
              </a:rPr>
              <a:t>In this slide deck, you will find the main recommendations for a successful submission of your research poster and resources to help you excel at this competition.</a:t>
            </a:r>
          </a:p>
          <a:p>
            <a:pPr algn="just"/>
            <a:endParaRPr lang="en-US" sz="8000" dirty="0">
              <a:latin typeface="Aptos" panose="020B0004020202020204" pitchFamily="34" charset="0"/>
            </a:endParaRPr>
          </a:p>
          <a:p>
            <a:pPr algn="just"/>
            <a:r>
              <a:rPr lang="en-US" sz="8000" dirty="0">
                <a:latin typeface="Aptos" panose="020B0004020202020204" pitchFamily="34" charset="0"/>
              </a:rPr>
              <a:t>Registration deadline is </a:t>
            </a:r>
            <a:r>
              <a:rPr lang="en-US" sz="8000" b="1" dirty="0">
                <a:latin typeface="Aptos" panose="020B0004020202020204" pitchFamily="34" charset="0"/>
              </a:rPr>
              <a:t>Thursday, September 3, 2026</a:t>
            </a:r>
          </a:p>
          <a:p>
            <a:pPr algn="just"/>
            <a:endParaRPr lang="en-US" sz="8000" dirty="0">
              <a:latin typeface="Aptos" panose="020B0004020202020204" pitchFamily="34" charset="0"/>
            </a:endParaRPr>
          </a:p>
          <a:p>
            <a:pPr algn="just"/>
            <a:r>
              <a:rPr lang="en-US" sz="8000" dirty="0">
                <a:latin typeface="Aptos" panose="020B0004020202020204" pitchFamily="34" charset="0"/>
              </a:rPr>
              <a:t>Poster </a:t>
            </a:r>
            <a:r>
              <a:rPr lang="en-US" sz="8000" u="sng" dirty="0">
                <a:latin typeface="Aptos" panose="020B0004020202020204" pitchFamily="34" charset="0"/>
              </a:rPr>
              <a:t>submission deadline  </a:t>
            </a:r>
            <a:r>
              <a:rPr lang="en-US" sz="8000" b="1" dirty="0">
                <a:latin typeface="Aptos" panose="020B0004020202020204" pitchFamily="34" charset="0"/>
              </a:rPr>
              <a:t>Thursday, September 10, 2026 </a:t>
            </a:r>
          </a:p>
          <a:p>
            <a:pPr algn="just"/>
            <a:endParaRPr lang="en-US" sz="8000" b="1" dirty="0">
              <a:latin typeface="Aptos" panose="020B0004020202020204" pitchFamily="34" charset="0"/>
            </a:endParaRPr>
          </a:p>
          <a:p>
            <a:pPr algn="just"/>
            <a:r>
              <a:rPr lang="en-US" sz="8000" b="1" dirty="0">
                <a:latin typeface="Aptos" panose="020B0004020202020204" pitchFamily="34" charset="0"/>
              </a:rPr>
              <a:t>Important: Only registered teams will be eligible to submit a poster</a:t>
            </a:r>
          </a:p>
          <a:p>
            <a:endParaRPr lang="en-US" sz="8000" dirty="0">
              <a:latin typeface="Aptos" panose="020B0004020202020204" pitchFamily="34" charset="0"/>
            </a:endParaRPr>
          </a:p>
          <a:p>
            <a:r>
              <a:rPr lang="en-US" sz="7500" dirty="0">
                <a:solidFill>
                  <a:schemeClr val="bg1"/>
                </a:solidFill>
                <a:latin typeface="Aptos" panose="020B0004020202020204" pitchFamily="34" charset="0"/>
              </a:rPr>
              <a:t>Please feel free to reach out in case of additional questions.</a:t>
            </a:r>
          </a:p>
          <a:p>
            <a:endParaRPr lang="en-US" sz="7500" dirty="0">
              <a:solidFill>
                <a:schemeClr val="bg1"/>
              </a:solidFill>
              <a:latin typeface="Aptos" panose="020B0004020202020204" pitchFamily="34" charset="0"/>
            </a:endParaRPr>
          </a:p>
          <a:p>
            <a:r>
              <a:rPr lang="en-US" sz="7500" dirty="0">
                <a:solidFill>
                  <a:schemeClr val="bg1"/>
                </a:solidFill>
                <a:latin typeface="Aptos" panose="020B0004020202020204" pitchFamily="34" charset="0"/>
              </a:rPr>
              <a:t>Check out the Education Day Agenda here:</a:t>
            </a:r>
          </a:p>
          <a:p>
            <a:r>
              <a:rPr lang="en-US" sz="8000" dirty="0">
                <a:solidFill>
                  <a:schemeClr val="bg1"/>
                </a:solidFill>
                <a:latin typeface="Aptos" panose="020B0004020202020204" pitchFamily="34" charset="0"/>
                <a:hlinkClick r:id="rId4"/>
              </a:rPr>
              <a:t>https://americas.breakbulk.com/agendas/education-day</a:t>
            </a:r>
            <a:r>
              <a:rPr lang="en-US" sz="8000" dirty="0">
                <a:solidFill>
                  <a:schemeClr val="bg1"/>
                </a:solidFill>
                <a:latin typeface="Aptos" panose="020B0004020202020204" pitchFamily="34" charset="0"/>
              </a:rPr>
              <a:t> </a:t>
            </a:r>
          </a:p>
          <a:p>
            <a:endParaRPr lang="en-US" sz="8000" dirty="0">
              <a:latin typeface="Aptos" panose="020B0004020202020204" pitchFamily="34" charset="0"/>
            </a:endParaRPr>
          </a:p>
        </p:txBody>
      </p:sp>
      <p:pic>
        <p:nvPicPr>
          <p:cNvPr id="5" name="Picture 4">
            <a:extLst>
              <a:ext uri="{FF2B5EF4-FFF2-40B4-BE49-F238E27FC236}">
                <a16:creationId xmlns:a16="http://schemas.microsoft.com/office/drawing/2014/main" id="{60C1E844-862D-DF35-C01A-E81997575CF9}"/>
              </a:ext>
            </a:extLst>
          </p:cNvPr>
          <p:cNvPicPr>
            <a:picLocks noChangeAspect="1"/>
          </p:cNvPicPr>
          <p:nvPr/>
        </p:nvPicPr>
        <p:blipFill>
          <a:blip r:embed="rId5"/>
          <a:stretch>
            <a:fillRect/>
          </a:stretch>
        </p:blipFill>
        <p:spPr>
          <a:xfrm>
            <a:off x="1076255" y="12147"/>
            <a:ext cx="3852769" cy="3302373"/>
          </a:xfrm>
          <a:prstGeom prst="rect">
            <a:avLst/>
          </a:prstGeom>
        </p:spPr>
      </p:pic>
    </p:spTree>
    <p:extLst>
      <p:ext uri="{BB962C8B-B14F-4D97-AF65-F5344CB8AC3E}">
        <p14:creationId xmlns:p14="http://schemas.microsoft.com/office/powerpoint/2010/main" val="3607305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50C28-FF12-2F21-864F-47582118B9A2}"/>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E379B36-7F91-6125-D731-D0E56B66E4ED}"/>
              </a:ext>
            </a:extLst>
          </p:cNvPr>
          <p:cNvCxnSpPr/>
          <p:nvPr/>
        </p:nvCxnSpPr>
        <p:spPr>
          <a:xfrm>
            <a:off x="-10871200" y="94808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CD6919A-4202-C820-B1F7-A8044582EB56}"/>
              </a:ext>
            </a:extLst>
          </p:cNvPr>
          <p:cNvSpPr/>
          <p:nvPr/>
        </p:nvSpPr>
        <p:spPr>
          <a:xfrm>
            <a:off x="0" y="3314520"/>
            <a:ext cx="36576000" cy="229329"/>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green and blue sign&#10;&#10;AI-generated content may be incorrect.">
            <a:extLst>
              <a:ext uri="{FF2B5EF4-FFF2-40B4-BE49-F238E27FC236}">
                <a16:creationId xmlns:a16="http://schemas.microsoft.com/office/drawing/2014/main" id="{11E92440-6467-EA7B-B56E-0591D9A93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pic>
        <p:nvPicPr>
          <p:cNvPr id="29" name="Picture 28" descr="A green and blue text&#10;&#10;AI-generated content may be incorrect.">
            <a:extLst>
              <a:ext uri="{FF2B5EF4-FFF2-40B4-BE49-F238E27FC236}">
                <a16:creationId xmlns:a16="http://schemas.microsoft.com/office/drawing/2014/main" id="{C9FFCA76-B251-39A3-D849-0F2366660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0870" y="661975"/>
            <a:ext cx="18068875" cy="1956918"/>
          </a:xfrm>
          <a:prstGeom prst="rect">
            <a:avLst/>
          </a:prstGeom>
        </p:spPr>
      </p:pic>
      <p:sp>
        <p:nvSpPr>
          <p:cNvPr id="2" name="TextBox 1">
            <a:extLst>
              <a:ext uri="{FF2B5EF4-FFF2-40B4-BE49-F238E27FC236}">
                <a16:creationId xmlns:a16="http://schemas.microsoft.com/office/drawing/2014/main" id="{6C5C1A21-E10A-0E51-559F-4671DE43558A}"/>
              </a:ext>
            </a:extLst>
          </p:cNvPr>
          <p:cNvSpPr txBox="1"/>
          <p:nvPr/>
        </p:nvSpPr>
        <p:spPr>
          <a:xfrm>
            <a:off x="1550504" y="4105989"/>
            <a:ext cx="31035387" cy="1938992"/>
          </a:xfrm>
          <a:prstGeom prst="rect">
            <a:avLst/>
          </a:prstGeom>
          <a:noFill/>
        </p:spPr>
        <p:txBody>
          <a:bodyPr wrap="square" rtlCol="0">
            <a:spAutoFit/>
          </a:bodyPr>
          <a:lstStyle/>
          <a:p>
            <a:r>
              <a:rPr lang="en-US" sz="12000" u="sng" dirty="0">
                <a:solidFill>
                  <a:srgbClr val="3366FF"/>
                </a:solidFill>
                <a:effectLst>
                  <a:outerShdw blurRad="38100" dist="38100" dir="2700000" algn="tl">
                    <a:srgbClr val="000000">
                      <a:alpha val="43137"/>
                    </a:srgbClr>
                  </a:outerShdw>
                </a:effectLst>
                <a:latin typeface="Aptos" panose="020B0004020202020204" pitchFamily="34" charset="0"/>
              </a:rPr>
              <a:t>Your Poster Submission – Step by Step  </a:t>
            </a:r>
          </a:p>
        </p:txBody>
      </p:sp>
      <p:sp>
        <p:nvSpPr>
          <p:cNvPr id="6" name="TextBox 5">
            <a:extLst>
              <a:ext uri="{FF2B5EF4-FFF2-40B4-BE49-F238E27FC236}">
                <a16:creationId xmlns:a16="http://schemas.microsoft.com/office/drawing/2014/main" id="{AF2F5B0A-C26A-F298-E1D7-2C051F0CCD66}"/>
              </a:ext>
            </a:extLst>
          </p:cNvPr>
          <p:cNvSpPr txBox="1"/>
          <p:nvPr/>
        </p:nvSpPr>
        <p:spPr>
          <a:xfrm>
            <a:off x="1550504" y="6360852"/>
            <a:ext cx="33435235" cy="22098357"/>
          </a:xfrm>
          <a:prstGeom prst="rect">
            <a:avLst/>
          </a:prstGeom>
          <a:noFill/>
        </p:spPr>
        <p:txBody>
          <a:bodyPr wrap="square" rtlCol="0">
            <a:spAutoFit/>
          </a:bodyPr>
          <a:lstStyle/>
          <a:p>
            <a:r>
              <a:rPr lang="en-US" sz="5500" b="1" dirty="0">
                <a:latin typeface="Aptos" panose="020B0004020202020204" pitchFamily="34" charset="0"/>
              </a:rPr>
              <a:t>Step #1 Understand the Competition Details: </a:t>
            </a:r>
            <a:r>
              <a:rPr lang="en-US" sz="5500" dirty="0">
                <a:latin typeface="Aptos" panose="020B0004020202020204" pitchFamily="34" charset="0"/>
              </a:rPr>
              <a:t>The competition invites undergraduate and postgraduate students from Texas universities to present innovative research on topics such as global capital projects, sustainability &amp; energy transition, and port infrastructure. (hint: careful read the instructions about Expectations, Advisors and Evaluation Criteria at </a:t>
            </a:r>
            <a:r>
              <a:rPr lang="en-US" sz="5500" dirty="0">
                <a:latin typeface="Aptos" panose="020B0004020202020204" pitchFamily="34" charset="0"/>
                <a:hlinkClick r:id="rId4"/>
              </a:rPr>
              <a:t>https://americas.breakbulk.com/page/student-research-poster-competition</a:t>
            </a:r>
            <a:r>
              <a:rPr lang="en-US" sz="5500" dirty="0">
                <a:latin typeface="Aptos" panose="020B0004020202020204" pitchFamily="34" charset="0"/>
              </a:rPr>
              <a:t>) </a:t>
            </a:r>
          </a:p>
          <a:p>
            <a:endParaRPr lang="en-US" sz="5500" dirty="0">
              <a:latin typeface="Aptos" panose="020B0004020202020204" pitchFamily="34" charset="0"/>
            </a:endParaRPr>
          </a:p>
          <a:p>
            <a:r>
              <a:rPr lang="en-US" sz="5500" b="1" dirty="0">
                <a:latin typeface="Aptos" panose="020B0004020202020204" pitchFamily="34" charset="0"/>
              </a:rPr>
              <a:t>Step #2: Select a Relevant Topic: </a:t>
            </a:r>
            <a:r>
              <a:rPr lang="en-US" sz="5500" dirty="0">
                <a:latin typeface="Aptos" panose="020B0004020202020204" pitchFamily="34" charset="0"/>
              </a:rPr>
              <a:t>choose a research topic aligned with the competition themes  (hint: you can view last years winners in order to get inspired and refresh your own ideas </a:t>
            </a:r>
            <a:r>
              <a:rPr lang="en-US" sz="5500" dirty="0">
                <a:latin typeface="Aptos" panose="020B0004020202020204" pitchFamily="34" charset="0"/>
                <a:hlinkClick r:id="rId5"/>
              </a:rPr>
              <a:t>https://americas.breakbulk.com/page/student-poster-competition-entries</a:t>
            </a:r>
            <a:r>
              <a:rPr lang="en-US" sz="5500" dirty="0">
                <a:latin typeface="Aptos" panose="020B0004020202020204" pitchFamily="34" charset="0"/>
              </a:rPr>
              <a:t> )</a:t>
            </a:r>
          </a:p>
          <a:p>
            <a:endParaRPr lang="en-US" sz="5500" dirty="0">
              <a:latin typeface="Aptos" panose="020B0004020202020204" pitchFamily="34" charset="0"/>
            </a:endParaRPr>
          </a:p>
          <a:p>
            <a:r>
              <a:rPr lang="en-US" sz="5500" b="1" dirty="0">
                <a:latin typeface="Aptos" panose="020B0004020202020204" pitchFamily="34" charset="0"/>
              </a:rPr>
              <a:t>Step #3: Conduct Thorough Research: </a:t>
            </a:r>
            <a:r>
              <a:rPr lang="en-US" sz="5500" dirty="0">
                <a:latin typeface="Aptos" panose="020B0004020202020204" pitchFamily="34" charset="0"/>
              </a:rPr>
              <a:t> Gather data through literature reviews, case studies, interviews, or policy analysis. Ensure your research is comprehensive and relevant to the chosen topic.</a:t>
            </a:r>
          </a:p>
          <a:p>
            <a:endParaRPr lang="en-US" sz="5500" dirty="0">
              <a:latin typeface="Aptos" panose="020B0004020202020204" pitchFamily="34" charset="0"/>
            </a:endParaRPr>
          </a:p>
          <a:p>
            <a:r>
              <a:rPr lang="en-US" sz="5500" b="1" dirty="0">
                <a:latin typeface="Aptos" panose="020B0004020202020204" pitchFamily="34" charset="0"/>
              </a:rPr>
              <a:t>Step #4: Find your industry Advisor:</a:t>
            </a:r>
            <a:r>
              <a:rPr lang="en-US" sz="5500" dirty="0">
                <a:latin typeface="Aptos" panose="020B0004020202020204" pitchFamily="34" charset="0"/>
              </a:rPr>
              <a:t> this person shall be able to give the first feedback on your research topic and data you are looking at and give some advise on how to present it in a meaningful way for the </a:t>
            </a:r>
            <a:r>
              <a:rPr lang="en-US" sz="5500" dirty="0" err="1">
                <a:latin typeface="Aptos" panose="020B0004020202020204" pitchFamily="34" charset="0"/>
              </a:rPr>
              <a:t>BreakBulk</a:t>
            </a:r>
            <a:r>
              <a:rPr lang="en-US" sz="5500" dirty="0">
                <a:latin typeface="Aptos" panose="020B0004020202020204" pitchFamily="34" charset="0"/>
              </a:rPr>
              <a:t> Audience. (see list of Industry advisors).</a:t>
            </a:r>
          </a:p>
          <a:p>
            <a:endParaRPr lang="en-US" sz="5500" dirty="0">
              <a:latin typeface="Aptos" panose="020B0004020202020204" pitchFamily="34" charset="0"/>
            </a:endParaRPr>
          </a:p>
          <a:p>
            <a:r>
              <a:rPr lang="en-US" sz="5500" b="1" dirty="0">
                <a:latin typeface="Aptos" panose="020B0004020202020204" pitchFamily="34" charset="0"/>
              </a:rPr>
              <a:t>Step #5: Design your poster:  </a:t>
            </a:r>
            <a:r>
              <a:rPr lang="en-US" sz="5500" dirty="0">
                <a:latin typeface="Aptos" panose="020B0004020202020204" pitchFamily="34" charset="0"/>
              </a:rPr>
              <a:t>incorporate your Industry Advisor comments and design your poster (see hints in the following slide). Keep the design simple, clear and clean. Also make sure to follow the poster size instructions on the competition webpage).</a:t>
            </a:r>
          </a:p>
          <a:p>
            <a:endParaRPr lang="en-US" sz="5500" dirty="0">
              <a:latin typeface="Aptos" panose="020B0004020202020204" pitchFamily="34" charset="0"/>
            </a:endParaRPr>
          </a:p>
          <a:p>
            <a:r>
              <a:rPr lang="en-US" sz="5500" b="1" dirty="0">
                <a:latin typeface="Aptos" panose="020B0004020202020204" pitchFamily="34" charset="0"/>
              </a:rPr>
              <a:t>Step #6: Final review of the poster by your Professor. </a:t>
            </a:r>
            <a:r>
              <a:rPr lang="en-US" sz="5500" dirty="0">
                <a:latin typeface="Aptos" panose="020B0004020202020204" pitchFamily="34" charset="0"/>
              </a:rPr>
              <a:t>Send your poster for final comments and review of your academic advisor. </a:t>
            </a:r>
          </a:p>
          <a:p>
            <a:endParaRPr lang="en-US" sz="5500" dirty="0">
              <a:latin typeface="Aptos" panose="020B0004020202020204" pitchFamily="34" charset="0"/>
            </a:endParaRPr>
          </a:p>
          <a:p>
            <a:r>
              <a:rPr lang="en-US" sz="5500" b="1" dirty="0">
                <a:latin typeface="Aptos" panose="020B0004020202020204" pitchFamily="34" charset="0"/>
              </a:rPr>
              <a:t>Step #7: Register for the conference and submit your poster. </a:t>
            </a:r>
            <a:r>
              <a:rPr lang="en-US" sz="5500" dirty="0">
                <a:latin typeface="Aptos" panose="020B0004020202020204" pitchFamily="34" charset="0"/>
              </a:rPr>
              <a:t>Make sure that your entry is received and you and your group are registered for the Education Day.</a:t>
            </a:r>
          </a:p>
        </p:txBody>
      </p:sp>
      <p:pic>
        <p:nvPicPr>
          <p:cNvPr id="4" name="Picture 3">
            <a:extLst>
              <a:ext uri="{FF2B5EF4-FFF2-40B4-BE49-F238E27FC236}">
                <a16:creationId xmlns:a16="http://schemas.microsoft.com/office/drawing/2014/main" id="{D40E9080-D674-A9AF-B7C6-0637D781C975}"/>
              </a:ext>
            </a:extLst>
          </p:cNvPr>
          <p:cNvPicPr>
            <a:picLocks noChangeAspect="1"/>
          </p:cNvPicPr>
          <p:nvPr/>
        </p:nvPicPr>
        <p:blipFill>
          <a:blip r:embed="rId6"/>
          <a:stretch>
            <a:fillRect/>
          </a:stretch>
        </p:blipFill>
        <p:spPr>
          <a:xfrm>
            <a:off x="1076255" y="12147"/>
            <a:ext cx="3852769" cy="3302373"/>
          </a:xfrm>
          <a:prstGeom prst="rect">
            <a:avLst/>
          </a:prstGeom>
        </p:spPr>
      </p:pic>
    </p:spTree>
    <p:extLst>
      <p:ext uri="{BB962C8B-B14F-4D97-AF65-F5344CB8AC3E}">
        <p14:creationId xmlns:p14="http://schemas.microsoft.com/office/powerpoint/2010/main" val="2173463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E9597-937B-1D33-2F76-BFE89E6C4A2E}"/>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061F8C3-BF85-044E-09D9-8C473F369669}"/>
              </a:ext>
            </a:extLst>
          </p:cNvPr>
          <p:cNvCxnSpPr/>
          <p:nvPr/>
        </p:nvCxnSpPr>
        <p:spPr>
          <a:xfrm>
            <a:off x="-10871200" y="94808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61C0009-D2FA-5252-5901-26C9320EB7B0}"/>
              </a:ext>
            </a:extLst>
          </p:cNvPr>
          <p:cNvSpPr/>
          <p:nvPr/>
        </p:nvSpPr>
        <p:spPr>
          <a:xfrm>
            <a:off x="0" y="3314520"/>
            <a:ext cx="36576000" cy="229329"/>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green and blue sign&#10;&#10;AI-generated content may be incorrect.">
            <a:extLst>
              <a:ext uri="{FF2B5EF4-FFF2-40B4-BE49-F238E27FC236}">
                <a16:creationId xmlns:a16="http://schemas.microsoft.com/office/drawing/2014/main" id="{C5B68CE3-BC62-BF74-09DA-BDD6EEA8AE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pic>
        <p:nvPicPr>
          <p:cNvPr id="29" name="Picture 28" descr="A green and blue text&#10;&#10;AI-generated content may be incorrect.">
            <a:extLst>
              <a:ext uri="{FF2B5EF4-FFF2-40B4-BE49-F238E27FC236}">
                <a16:creationId xmlns:a16="http://schemas.microsoft.com/office/drawing/2014/main" id="{B6B4A98C-F1D3-2FEE-F8A0-3B889F4E64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0870" y="661975"/>
            <a:ext cx="18068875" cy="1956918"/>
          </a:xfrm>
          <a:prstGeom prst="rect">
            <a:avLst/>
          </a:prstGeom>
        </p:spPr>
      </p:pic>
      <p:sp>
        <p:nvSpPr>
          <p:cNvPr id="2" name="TextBox 1">
            <a:extLst>
              <a:ext uri="{FF2B5EF4-FFF2-40B4-BE49-F238E27FC236}">
                <a16:creationId xmlns:a16="http://schemas.microsoft.com/office/drawing/2014/main" id="{EB87CE2A-9F2A-04AE-7D63-478144B41746}"/>
              </a:ext>
            </a:extLst>
          </p:cNvPr>
          <p:cNvSpPr txBox="1"/>
          <p:nvPr/>
        </p:nvSpPr>
        <p:spPr>
          <a:xfrm>
            <a:off x="1508941" y="4907230"/>
            <a:ext cx="31035387" cy="1938992"/>
          </a:xfrm>
          <a:prstGeom prst="rect">
            <a:avLst/>
          </a:prstGeom>
          <a:noFill/>
        </p:spPr>
        <p:txBody>
          <a:bodyPr wrap="square" rtlCol="0">
            <a:spAutoFit/>
          </a:bodyPr>
          <a:lstStyle/>
          <a:p>
            <a:r>
              <a:rPr lang="en-US" sz="12000" u="sng" dirty="0">
                <a:solidFill>
                  <a:srgbClr val="3366FF"/>
                </a:solidFill>
                <a:effectLst>
                  <a:outerShdw blurRad="38100" dist="38100" dir="2700000" algn="tl">
                    <a:srgbClr val="000000">
                      <a:alpha val="43137"/>
                    </a:srgbClr>
                  </a:outerShdw>
                </a:effectLst>
                <a:latin typeface="Aptos" panose="020B0004020202020204" pitchFamily="34" charset="0"/>
              </a:rPr>
              <a:t>The Competition Judging Criteria </a:t>
            </a:r>
          </a:p>
        </p:txBody>
      </p:sp>
      <p:pic>
        <p:nvPicPr>
          <p:cNvPr id="4" name="Picture 3">
            <a:extLst>
              <a:ext uri="{FF2B5EF4-FFF2-40B4-BE49-F238E27FC236}">
                <a16:creationId xmlns:a16="http://schemas.microsoft.com/office/drawing/2014/main" id="{14EAF280-31CA-84D4-C199-4D955B444410}"/>
              </a:ext>
            </a:extLst>
          </p:cNvPr>
          <p:cNvPicPr>
            <a:picLocks noChangeAspect="1"/>
          </p:cNvPicPr>
          <p:nvPr/>
        </p:nvPicPr>
        <p:blipFill>
          <a:blip r:embed="rId4"/>
          <a:stretch>
            <a:fillRect/>
          </a:stretch>
        </p:blipFill>
        <p:spPr>
          <a:xfrm>
            <a:off x="1076255" y="12147"/>
            <a:ext cx="3852769" cy="3302373"/>
          </a:xfrm>
          <a:prstGeom prst="rect">
            <a:avLst/>
          </a:prstGeom>
        </p:spPr>
      </p:pic>
      <p:pic>
        <p:nvPicPr>
          <p:cNvPr id="5" name="Picture 4">
            <a:extLst>
              <a:ext uri="{FF2B5EF4-FFF2-40B4-BE49-F238E27FC236}">
                <a16:creationId xmlns:a16="http://schemas.microsoft.com/office/drawing/2014/main" id="{2A2FC0B1-B4F6-1692-6A40-9D135A9210BC}"/>
              </a:ext>
            </a:extLst>
          </p:cNvPr>
          <p:cNvPicPr>
            <a:picLocks noChangeAspect="1"/>
          </p:cNvPicPr>
          <p:nvPr/>
        </p:nvPicPr>
        <p:blipFill>
          <a:blip r:embed="rId5"/>
          <a:stretch>
            <a:fillRect/>
          </a:stretch>
        </p:blipFill>
        <p:spPr>
          <a:xfrm>
            <a:off x="1599767" y="12021891"/>
            <a:ext cx="14520166" cy="8497978"/>
          </a:xfrm>
          <a:prstGeom prst="rect">
            <a:avLst/>
          </a:prstGeom>
        </p:spPr>
      </p:pic>
      <p:sp>
        <p:nvSpPr>
          <p:cNvPr id="8" name="TextBox 7">
            <a:extLst>
              <a:ext uri="{FF2B5EF4-FFF2-40B4-BE49-F238E27FC236}">
                <a16:creationId xmlns:a16="http://schemas.microsoft.com/office/drawing/2014/main" id="{870CC485-C8FE-F8ED-6C05-41E743D9FD83}"/>
              </a:ext>
            </a:extLst>
          </p:cNvPr>
          <p:cNvSpPr txBox="1"/>
          <p:nvPr/>
        </p:nvSpPr>
        <p:spPr>
          <a:xfrm>
            <a:off x="1564961" y="7572797"/>
            <a:ext cx="33446077" cy="3323987"/>
          </a:xfrm>
          <a:prstGeom prst="rect">
            <a:avLst/>
          </a:prstGeom>
          <a:noFill/>
        </p:spPr>
        <p:txBody>
          <a:bodyPr wrap="square">
            <a:spAutoFit/>
          </a:bodyPr>
          <a:lstStyle/>
          <a:p>
            <a:pPr algn="just"/>
            <a:r>
              <a:rPr lang="en-US" sz="7000" dirty="0">
                <a:latin typeface="Aptos" panose="020B0004020202020204" pitchFamily="34" charset="0"/>
              </a:rPr>
              <a:t>Posters will be reviewed by a panel of judges and scored on the following 5 criteria, each rated on a scale of 0 to 20 each (total 100 points). Two different sets of criteria apply to the two categories of submissions (undergraduate and graduate), as follows:</a:t>
            </a:r>
          </a:p>
        </p:txBody>
      </p:sp>
      <p:pic>
        <p:nvPicPr>
          <p:cNvPr id="12" name="Picture 11">
            <a:extLst>
              <a:ext uri="{FF2B5EF4-FFF2-40B4-BE49-F238E27FC236}">
                <a16:creationId xmlns:a16="http://schemas.microsoft.com/office/drawing/2014/main" id="{E38BBDA0-5A03-D7E7-7292-F6A2C92D134E}"/>
              </a:ext>
            </a:extLst>
          </p:cNvPr>
          <p:cNvPicPr>
            <a:picLocks noChangeAspect="1"/>
          </p:cNvPicPr>
          <p:nvPr/>
        </p:nvPicPr>
        <p:blipFill>
          <a:blip r:embed="rId6"/>
          <a:stretch>
            <a:fillRect/>
          </a:stretch>
        </p:blipFill>
        <p:spPr>
          <a:xfrm>
            <a:off x="17245582" y="12021891"/>
            <a:ext cx="17765456" cy="8497978"/>
          </a:xfrm>
          <a:prstGeom prst="rect">
            <a:avLst/>
          </a:prstGeom>
        </p:spPr>
      </p:pic>
      <p:pic>
        <p:nvPicPr>
          <p:cNvPr id="14" name="Picture 13">
            <a:extLst>
              <a:ext uri="{FF2B5EF4-FFF2-40B4-BE49-F238E27FC236}">
                <a16:creationId xmlns:a16="http://schemas.microsoft.com/office/drawing/2014/main" id="{5016F823-9C35-A396-6B24-EAFF0AD2B933}"/>
              </a:ext>
            </a:extLst>
          </p:cNvPr>
          <p:cNvPicPr>
            <a:picLocks noChangeAspect="1"/>
          </p:cNvPicPr>
          <p:nvPr/>
        </p:nvPicPr>
        <p:blipFill>
          <a:blip r:embed="rId7"/>
          <a:stretch>
            <a:fillRect/>
          </a:stretch>
        </p:blipFill>
        <p:spPr>
          <a:xfrm>
            <a:off x="1599767" y="21774479"/>
            <a:ext cx="32350182" cy="6388968"/>
          </a:xfrm>
          <a:prstGeom prst="rect">
            <a:avLst/>
          </a:prstGeom>
        </p:spPr>
      </p:pic>
    </p:spTree>
    <p:extLst>
      <p:ext uri="{BB962C8B-B14F-4D97-AF65-F5344CB8AC3E}">
        <p14:creationId xmlns:p14="http://schemas.microsoft.com/office/powerpoint/2010/main" val="2828469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9667B-9C94-BBF3-8668-F46B668EA11F}"/>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0D9FA4AB-FB97-715F-4BF7-BCE755A76B4D}"/>
              </a:ext>
            </a:extLst>
          </p:cNvPr>
          <p:cNvCxnSpPr/>
          <p:nvPr/>
        </p:nvCxnSpPr>
        <p:spPr>
          <a:xfrm>
            <a:off x="-10871200" y="94808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E58AA74-EDD0-5F4E-54EC-84F96DF4348A}"/>
              </a:ext>
            </a:extLst>
          </p:cNvPr>
          <p:cNvSpPr/>
          <p:nvPr/>
        </p:nvSpPr>
        <p:spPr>
          <a:xfrm>
            <a:off x="0" y="3314520"/>
            <a:ext cx="36576000" cy="229329"/>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green and blue sign&#10;&#10;AI-generated content may be incorrect.">
            <a:extLst>
              <a:ext uri="{FF2B5EF4-FFF2-40B4-BE49-F238E27FC236}">
                <a16:creationId xmlns:a16="http://schemas.microsoft.com/office/drawing/2014/main" id="{B2E9814D-D1F9-1AED-2A5A-CF06039F8C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pic>
        <p:nvPicPr>
          <p:cNvPr id="29" name="Picture 28" descr="A green and blue text&#10;&#10;AI-generated content may be incorrect.">
            <a:extLst>
              <a:ext uri="{FF2B5EF4-FFF2-40B4-BE49-F238E27FC236}">
                <a16:creationId xmlns:a16="http://schemas.microsoft.com/office/drawing/2014/main" id="{4C870606-2AC3-CA4D-C3AD-18E2261F21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0870" y="661975"/>
            <a:ext cx="18068875" cy="1956918"/>
          </a:xfrm>
          <a:prstGeom prst="rect">
            <a:avLst/>
          </a:prstGeom>
        </p:spPr>
      </p:pic>
      <p:sp>
        <p:nvSpPr>
          <p:cNvPr id="2" name="TextBox 1">
            <a:extLst>
              <a:ext uri="{FF2B5EF4-FFF2-40B4-BE49-F238E27FC236}">
                <a16:creationId xmlns:a16="http://schemas.microsoft.com/office/drawing/2014/main" id="{4A41F7FB-DC97-90E1-E8CC-50056F1D149F}"/>
              </a:ext>
            </a:extLst>
          </p:cNvPr>
          <p:cNvSpPr txBox="1"/>
          <p:nvPr/>
        </p:nvSpPr>
        <p:spPr>
          <a:xfrm>
            <a:off x="1033794" y="3905426"/>
            <a:ext cx="32840570" cy="1938992"/>
          </a:xfrm>
          <a:prstGeom prst="rect">
            <a:avLst/>
          </a:prstGeom>
          <a:noFill/>
        </p:spPr>
        <p:txBody>
          <a:bodyPr wrap="square" rtlCol="0">
            <a:spAutoFit/>
          </a:bodyPr>
          <a:lstStyle/>
          <a:p>
            <a:r>
              <a:rPr lang="en-US" sz="12000" u="sng" dirty="0">
                <a:solidFill>
                  <a:srgbClr val="3366FF"/>
                </a:solidFill>
                <a:effectLst>
                  <a:outerShdw blurRad="38100" dist="38100" dir="2700000" algn="tl">
                    <a:srgbClr val="000000">
                      <a:alpha val="43137"/>
                    </a:srgbClr>
                  </a:outerShdw>
                </a:effectLst>
                <a:latin typeface="Aptos" panose="020B0004020202020204" pitchFamily="34" charset="0"/>
              </a:rPr>
              <a:t>Research Poster  “DOs” and “DON’T’s”</a:t>
            </a:r>
          </a:p>
        </p:txBody>
      </p:sp>
      <p:pic>
        <p:nvPicPr>
          <p:cNvPr id="5" name="Picture 4" descr="A poster with many information&#10;&#10;AI-generated content may be incorrect.">
            <a:extLst>
              <a:ext uri="{FF2B5EF4-FFF2-40B4-BE49-F238E27FC236}">
                <a16:creationId xmlns:a16="http://schemas.microsoft.com/office/drawing/2014/main" id="{3DAACEB7-7555-C7DE-91A2-2DDD5C3294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28878" y="14340949"/>
            <a:ext cx="14470867" cy="10912948"/>
          </a:xfrm>
          <a:prstGeom prst="rect">
            <a:avLst/>
          </a:prstGeom>
        </p:spPr>
      </p:pic>
      <p:pic>
        <p:nvPicPr>
          <p:cNvPr id="7" name="Picture 6" descr="A diagram of a food safety&#10;&#10;AI-generated content may be incorrect.">
            <a:extLst>
              <a:ext uri="{FF2B5EF4-FFF2-40B4-BE49-F238E27FC236}">
                <a16:creationId xmlns:a16="http://schemas.microsoft.com/office/drawing/2014/main" id="{804D71CB-F890-7818-4F3F-4B6A191805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0371" y="15373227"/>
            <a:ext cx="16848004" cy="9361631"/>
          </a:xfrm>
          <a:prstGeom prst="rect">
            <a:avLst/>
          </a:prstGeom>
        </p:spPr>
      </p:pic>
      <p:sp>
        <p:nvSpPr>
          <p:cNvPr id="8" name="TextBox 7">
            <a:extLst>
              <a:ext uri="{FF2B5EF4-FFF2-40B4-BE49-F238E27FC236}">
                <a16:creationId xmlns:a16="http://schemas.microsoft.com/office/drawing/2014/main" id="{1F3DB61E-8AC5-0FDE-72F7-07A2AFF71A2C}"/>
              </a:ext>
            </a:extLst>
          </p:cNvPr>
          <p:cNvSpPr txBox="1"/>
          <p:nvPr/>
        </p:nvSpPr>
        <p:spPr>
          <a:xfrm>
            <a:off x="1888150" y="26456068"/>
            <a:ext cx="29387411" cy="2092881"/>
          </a:xfrm>
          <a:prstGeom prst="rect">
            <a:avLst/>
          </a:prstGeom>
          <a:noFill/>
        </p:spPr>
        <p:txBody>
          <a:bodyPr wrap="square" rtlCol="0">
            <a:spAutoFit/>
          </a:bodyPr>
          <a:lstStyle/>
          <a:p>
            <a:r>
              <a:rPr lang="en-US" sz="6500" dirty="0">
                <a:solidFill>
                  <a:schemeClr val="accent1"/>
                </a:solidFill>
              </a:rPr>
              <a:t>Watch more detailed hints in this Video: </a:t>
            </a:r>
            <a:r>
              <a:rPr lang="en-US" sz="6500" b="1" dirty="0"/>
              <a:t>What makes a great research poster? </a:t>
            </a:r>
          </a:p>
          <a:p>
            <a:r>
              <a:rPr lang="en-US" sz="6500" b="1" dirty="0"/>
              <a:t>[Good and Bad Examples] by Andy Stapleton at  </a:t>
            </a:r>
            <a:r>
              <a:rPr lang="en-US" sz="6500" dirty="0">
                <a:hlinkClick r:id="rId6"/>
              </a:rPr>
              <a:t>https://youtu.be/ZwiTqrVfDFU</a:t>
            </a:r>
            <a:r>
              <a:rPr lang="en-US" sz="6500" dirty="0"/>
              <a:t> </a:t>
            </a:r>
          </a:p>
        </p:txBody>
      </p:sp>
      <p:sp>
        <p:nvSpPr>
          <p:cNvPr id="10" name="TextBox 9">
            <a:extLst>
              <a:ext uri="{FF2B5EF4-FFF2-40B4-BE49-F238E27FC236}">
                <a16:creationId xmlns:a16="http://schemas.microsoft.com/office/drawing/2014/main" id="{BFC3AC7A-E71C-3D62-FDEA-AB55DC4D4C43}"/>
              </a:ext>
            </a:extLst>
          </p:cNvPr>
          <p:cNvSpPr txBox="1"/>
          <p:nvPr/>
        </p:nvSpPr>
        <p:spPr>
          <a:xfrm>
            <a:off x="2488520" y="6249215"/>
            <a:ext cx="24969164" cy="5632311"/>
          </a:xfrm>
          <a:prstGeom prst="rect">
            <a:avLst/>
          </a:prstGeom>
          <a:noFill/>
        </p:spPr>
        <p:txBody>
          <a:bodyPr wrap="square" rtlCol="0">
            <a:spAutoFit/>
          </a:bodyPr>
          <a:lstStyle/>
          <a:p>
            <a:r>
              <a:rPr lang="en-US" sz="6000" b="1" dirty="0">
                <a:solidFill>
                  <a:schemeClr val="accent1"/>
                </a:solidFill>
                <a:latin typeface="Aptos" panose="020B0004020202020204" pitchFamily="34" charset="0"/>
              </a:rPr>
              <a:t>How to design an interesting and appealing research poster ?</a:t>
            </a:r>
          </a:p>
          <a:p>
            <a:pPr marL="914400" indent="-914400">
              <a:buFont typeface="+mj-lt"/>
              <a:buAutoNum type="arabicPeriod"/>
            </a:pPr>
            <a:r>
              <a:rPr lang="en-US" sz="6000" dirty="0">
                <a:latin typeface="Aptos" panose="020B0004020202020204" pitchFamily="34" charset="0"/>
              </a:rPr>
              <a:t>Cut words, avoid the </a:t>
            </a:r>
            <a:r>
              <a:rPr lang="en-US" sz="6000" i="1" dirty="0">
                <a:latin typeface="Aptos" panose="020B0004020202020204" pitchFamily="34" charset="0"/>
              </a:rPr>
              <a:t>information clutter</a:t>
            </a:r>
          </a:p>
          <a:p>
            <a:pPr marL="914400" indent="-914400">
              <a:buFont typeface="+mj-lt"/>
              <a:buAutoNum type="arabicPeriod"/>
            </a:pPr>
            <a:r>
              <a:rPr lang="en-US" sz="6000" dirty="0">
                <a:latin typeface="Aptos" panose="020B0004020202020204" pitchFamily="34" charset="0"/>
              </a:rPr>
              <a:t>Apply a </a:t>
            </a:r>
            <a:r>
              <a:rPr lang="en-US" sz="6000" b="1" dirty="0">
                <a:latin typeface="Aptos" panose="020B0004020202020204" pitchFamily="34" charset="0"/>
              </a:rPr>
              <a:t>logic flow </a:t>
            </a:r>
            <a:r>
              <a:rPr lang="en-US" sz="6000" dirty="0">
                <a:latin typeface="Aptos" panose="020B0004020202020204" pitchFamily="34" charset="0"/>
              </a:rPr>
              <a:t>of the idea, data, conclusions</a:t>
            </a:r>
          </a:p>
          <a:p>
            <a:pPr marL="914400" indent="-914400">
              <a:buFont typeface="+mj-lt"/>
              <a:buAutoNum type="arabicPeriod"/>
            </a:pPr>
            <a:r>
              <a:rPr lang="en-US" sz="6000" dirty="0">
                <a:latin typeface="Aptos" panose="020B0004020202020204" pitchFamily="34" charset="0"/>
              </a:rPr>
              <a:t>Use </a:t>
            </a:r>
            <a:r>
              <a:rPr lang="en-US" sz="6000" b="1" dirty="0">
                <a:latin typeface="Aptos" panose="020B0004020202020204" pitchFamily="34" charset="0"/>
              </a:rPr>
              <a:t>Graphics and Figures </a:t>
            </a:r>
            <a:r>
              <a:rPr lang="en-US" sz="6000" dirty="0">
                <a:latin typeface="Aptos" panose="020B0004020202020204" pitchFamily="34" charset="0"/>
              </a:rPr>
              <a:t>that will grab attention (quick scan through) </a:t>
            </a:r>
          </a:p>
          <a:p>
            <a:pPr marL="914400" indent="-914400">
              <a:buFont typeface="+mj-lt"/>
              <a:buAutoNum type="arabicPeriod"/>
            </a:pPr>
            <a:r>
              <a:rPr lang="en-US" sz="6000" dirty="0">
                <a:latin typeface="Aptos" panose="020B0004020202020204" pitchFamily="34" charset="0"/>
              </a:rPr>
              <a:t>Bold </a:t>
            </a:r>
            <a:r>
              <a:rPr lang="en-US" sz="6000" b="1" dirty="0">
                <a:latin typeface="Aptos" panose="020B0004020202020204" pitchFamily="34" charset="0"/>
              </a:rPr>
              <a:t>Title and Conclusions </a:t>
            </a:r>
            <a:r>
              <a:rPr lang="en-US" sz="6000" dirty="0">
                <a:latin typeface="Aptos" panose="020B0004020202020204" pitchFamily="34" charset="0"/>
              </a:rPr>
              <a:t>(avoid long wordy titles)</a:t>
            </a:r>
          </a:p>
          <a:p>
            <a:pPr marL="914400" indent="-914400">
              <a:buFont typeface="+mj-lt"/>
              <a:buAutoNum type="arabicPeriod"/>
            </a:pPr>
            <a:r>
              <a:rPr lang="en-US" sz="6000" dirty="0">
                <a:latin typeface="Aptos" panose="020B0004020202020204" pitchFamily="34" charset="0"/>
              </a:rPr>
              <a:t>Find the </a:t>
            </a:r>
            <a:r>
              <a:rPr lang="en-US" sz="6000" b="1" dirty="0">
                <a:latin typeface="Aptos" panose="020B0004020202020204" pitchFamily="34" charset="0"/>
              </a:rPr>
              <a:t>right color </a:t>
            </a:r>
            <a:r>
              <a:rPr lang="en-US" sz="6000" dirty="0">
                <a:latin typeface="Aptos" panose="020B0004020202020204" pitchFamily="34" charset="0"/>
              </a:rPr>
              <a:t>pattern and combination, don’t abuse it.</a:t>
            </a:r>
          </a:p>
        </p:txBody>
      </p:sp>
      <p:pic>
        <p:nvPicPr>
          <p:cNvPr id="13" name="Picture 12" descr="A green check mark and a green rectangle with white text&#10;&#10;AI-generated content may be incorrect.">
            <a:extLst>
              <a:ext uri="{FF2B5EF4-FFF2-40B4-BE49-F238E27FC236}">
                <a16:creationId xmlns:a16="http://schemas.microsoft.com/office/drawing/2014/main" id="{267D4602-1413-92FA-29DE-D18B9DCF10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981" y="12438532"/>
            <a:ext cx="2567739" cy="3368430"/>
          </a:xfrm>
          <a:prstGeom prst="rect">
            <a:avLst/>
          </a:prstGeom>
        </p:spPr>
      </p:pic>
      <p:pic>
        <p:nvPicPr>
          <p:cNvPr id="15" name="Picture 14" descr="A red x and a red sign&#10;&#10;AI-generated content may be incorrect.">
            <a:extLst>
              <a:ext uri="{FF2B5EF4-FFF2-40B4-BE49-F238E27FC236}">
                <a16:creationId xmlns:a16="http://schemas.microsoft.com/office/drawing/2014/main" id="{6CE95FF0-2220-5001-FA75-CD43C94DF9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28878" y="12092337"/>
            <a:ext cx="2167734" cy="3490665"/>
          </a:xfrm>
          <a:prstGeom prst="rect">
            <a:avLst/>
          </a:prstGeom>
        </p:spPr>
      </p:pic>
      <p:pic>
        <p:nvPicPr>
          <p:cNvPr id="4" name="Picture 3">
            <a:extLst>
              <a:ext uri="{FF2B5EF4-FFF2-40B4-BE49-F238E27FC236}">
                <a16:creationId xmlns:a16="http://schemas.microsoft.com/office/drawing/2014/main" id="{DC59DD62-C1D4-1A5D-2F41-13E2086356DA}"/>
              </a:ext>
            </a:extLst>
          </p:cNvPr>
          <p:cNvPicPr>
            <a:picLocks noChangeAspect="1"/>
          </p:cNvPicPr>
          <p:nvPr/>
        </p:nvPicPr>
        <p:blipFill>
          <a:blip r:embed="rId9"/>
          <a:stretch>
            <a:fillRect/>
          </a:stretch>
        </p:blipFill>
        <p:spPr>
          <a:xfrm>
            <a:off x="1076255" y="12147"/>
            <a:ext cx="3852769" cy="3302373"/>
          </a:xfrm>
          <a:prstGeom prst="rect">
            <a:avLst/>
          </a:prstGeom>
        </p:spPr>
      </p:pic>
    </p:spTree>
    <p:extLst>
      <p:ext uri="{BB962C8B-B14F-4D97-AF65-F5344CB8AC3E}">
        <p14:creationId xmlns:p14="http://schemas.microsoft.com/office/powerpoint/2010/main" val="1869991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7147-A097-70B9-BECE-70DD7061A15C}"/>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0D017006-0B1D-93FA-A703-C8A22E7132BA}"/>
              </a:ext>
            </a:extLst>
          </p:cNvPr>
          <p:cNvCxnSpPr/>
          <p:nvPr/>
        </p:nvCxnSpPr>
        <p:spPr>
          <a:xfrm>
            <a:off x="-10871200" y="94808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9175F6E-704F-24E5-84CF-A6C557B2A958}"/>
              </a:ext>
            </a:extLst>
          </p:cNvPr>
          <p:cNvSpPr/>
          <p:nvPr/>
        </p:nvSpPr>
        <p:spPr>
          <a:xfrm>
            <a:off x="0" y="3314520"/>
            <a:ext cx="36576000" cy="229329"/>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green and blue sign&#10;&#10;AI-generated content may be incorrect.">
            <a:extLst>
              <a:ext uri="{FF2B5EF4-FFF2-40B4-BE49-F238E27FC236}">
                <a16:creationId xmlns:a16="http://schemas.microsoft.com/office/drawing/2014/main" id="{E6960120-3697-4730-D292-75CDB880A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pic>
        <p:nvPicPr>
          <p:cNvPr id="29" name="Picture 28" descr="A green and blue text&#10;&#10;AI-generated content may be incorrect.">
            <a:extLst>
              <a:ext uri="{FF2B5EF4-FFF2-40B4-BE49-F238E27FC236}">
                <a16:creationId xmlns:a16="http://schemas.microsoft.com/office/drawing/2014/main" id="{1D922DE4-1A31-3707-B150-5FA179D4B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0870" y="661975"/>
            <a:ext cx="18068875" cy="1956918"/>
          </a:xfrm>
          <a:prstGeom prst="rect">
            <a:avLst/>
          </a:prstGeom>
        </p:spPr>
      </p:pic>
      <p:sp>
        <p:nvSpPr>
          <p:cNvPr id="2" name="TextBox 1">
            <a:extLst>
              <a:ext uri="{FF2B5EF4-FFF2-40B4-BE49-F238E27FC236}">
                <a16:creationId xmlns:a16="http://schemas.microsoft.com/office/drawing/2014/main" id="{8C2DAB4D-A0A7-B633-B5A4-A51A140ABD82}"/>
              </a:ext>
            </a:extLst>
          </p:cNvPr>
          <p:cNvSpPr txBox="1"/>
          <p:nvPr/>
        </p:nvSpPr>
        <p:spPr>
          <a:xfrm>
            <a:off x="1194188" y="4290050"/>
            <a:ext cx="22820245" cy="1938992"/>
          </a:xfrm>
          <a:prstGeom prst="rect">
            <a:avLst/>
          </a:prstGeom>
          <a:noFill/>
        </p:spPr>
        <p:txBody>
          <a:bodyPr wrap="square" rtlCol="0">
            <a:spAutoFit/>
          </a:bodyPr>
          <a:lstStyle/>
          <a:p>
            <a:r>
              <a:rPr lang="en-US" sz="12000" u="sng" dirty="0">
                <a:solidFill>
                  <a:srgbClr val="3366FF"/>
                </a:solidFill>
                <a:effectLst>
                  <a:outerShdw blurRad="38100" dist="38100" dir="2700000" algn="tl">
                    <a:srgbClr val="000000">
                      <a:alpha val="43137"/>
                    </a:srgbClr>
                  </a:outerShdw>
                </a:effectLst>
                <a:latin typeface="Aptos" panose="020B0004020202020204" pitchFamily="34" charset="0"/>
              </a:rPr>
              <a:t>Find your Industry Advisor</a:t>
            </a:r>
            <a:endParaRPr lang="en-US" sz="12000" u="sng" dirty="0">
              <a:solidFill>
                <a:srgbClr val="3366FF"/>
              </a:solidFill>
              <a:effectLst>
                <a:outerShdw blurRad="38100" dist="38100" dir="2700000" algn="tl">
                  <a:srgbClr val="000000">
                    <a:alpha val="43137"/>
                  </a:srgbClr>
                </a:outerShdw>
              </a:effectLst>
              <a:highlight>
                <a:srgbClr val="FFFF00"/>
              </a:highlight>
              <a:latin typeface="Aptos" panose="020B0004020202020204" pitchFamily="34" charset="0"/>
            </a:endParaRPr>
          </a:p>
        </p:txBody>
      </p:sp>
      <p:pic>
        <p:nvPicPr>
          <p:cNvPr id="5" name="Picture 4">
            <a:extLst>
              <a:ext uri="{FF2B5EF4-FFF2-40B4-BE49-F238E27FC236}">
                <a16:creationId xmlns:a16="http://schemas.microsoft.com/office/drawing/2014/main" id="{3103B0D2-575B-9727-43E1-B1A1EB0637CF}"/>
              </a:ext>
            </a:extLst>
          </p:cNvPr>
          <p:cNvPicPr>
            <a:picLocks noChangeAspect="1"/>
          </p:cNvPicPr>
          <p:nvPr/>
        </p:nvPicPr>
        <p:blipFill>
          <a:blip r:embed="rId4"/>
          <a:stretch>
            <a:fillRect/>
          </a:stretch>
        </p:blipFill>
        <p:spPr>
          <a:xfrm>
            <a:off x="1076255" y="12147"/>
            <a:ext cx="3852769" cy="3302373"/>
          </a:xfrm>
          <a:prstGeom prst="rect">
            <a:avLst/>
          </a:prstGeom>
        </p:spPr>
      </p:pic>
      <p:sp>
        <p:nvSpPr>
          <p:cNvPr id="7" name="TextBox 6">
            <a:extLst>
              <a:ext uri="{FF2B5EF4-FFF2-40B4-BE49-F238E27FC236}">
                <a16:creationId xmlns:a16="http://schemas.microsoft.com/office/drawing/2014/main" id="{9145CD17-246D-AC1F-7BA3-209362A2329E}"/>
              </a:ext>
            </a:extLst>
          </p:cNvPr>
          <p:cNvSpPr txBox="1"/>
          <p:nvPr/>
        </p:nvSpPr>
        <p:spPr>
          <a:xfrm>
            <a:off x="1990655" y="20539475"/>
            <a:ext cx="25852582" cy="6555641"/>
          </a:xfrm>
          <a:prstGeom prst="rect">
            <a:avLst/>
          </a:prstGeom>
          <a:noFill/>
        </p:spPr>
        <p:txBody>
          <a:bodyPr wrap="square" rtlCol="0">
            <a:spAutoFit/>
          </a:bodyPr>
          <a:lstStyle/>
          <a:p>
            <a:r>
              <a:rPr lang="en-US" sz="7000" dirty="0">
                <a:latin typeface="Aptos" panose="020B0004020202020204" pitchFamily="34" charset="0"/>
              </a:rPr>
              <a:t>Additional questions, please contact the Co-hosts:</a:t>
            </a:r>
          </a:p>
          <a:p>
            <a:endParaRPr lang="en-US" sz="7000" b="1" dirty="0">
              <a:solidFill>
                <a:srgbClr val="0070C0"/>
              </a:solidFill>
              <a:latin typeface="Aptos" panose="020B0004020202020204" pitchFamily="34" charset="0"/>
            </a:endParaRPr>
          </a:p>
          <a:p>
            <a:r>
              <a:rPr lang="en-US" sz="7000" b="1" dirty="0">
                <a:solidFill>
                  <a:srgbClr val="0070C0"/>
                </a:solidFill>
                <a:latin typeface="Aptos" panose="020B0004020202020204" pitchFamily="34" charset="0"/>
              </a:rPr>
              <a:t>Cassia Bomer Galvao </a:t>
            </a:r>
            <a:r>
              <a:rPr lang="en-US" sz="7000" b="1" dirty="0">
                <a:solidFill>
                  <a:srgbClr val="002060"/>
                </a:solidFill>
                <a:latin typeface="Aptos" panose="020B0004020202020204" pitchFamily="34" charset="0"/>
              </a:rPr>
              <a:t>(</a:t>
            </a:r>
            <a:r>
              <a:rPr lang="en-US" sz="7000" b="1" dirty="0">
                <a:solidFill>
                  <a:srgbClr val="002060"/>
                </a:solidFill>
                <a:latin typeface="Aptos" panose="020B0004020202020204" pitchFamily="34" charset="0"/>
                <a:hlinkClick r:id="rId5">
                  <a:extLst>
                    <a:ext uri="{A12FA001-AC4F-418D-AE19-62706E023703}">
                      <ahyp:hlinkClr xmlns:ahyp="http://schemas.microsoft.com/office/drawing/2018/hyperlinkcolor" val="tx"/>
                    </a:ext>
                  </a:extLst>
                </a:hlinkClick>
              </a:rPr>
              <a:t>galvaoc@tamug.edu</a:t>
            </a:r>
            <a:r>
              <a:rPr lang="en-US" sz="7000" b="1" dirty="0">
                <a:solidFill>
                  <a:srgbClr val="002060"/>
                </a:solidFill>
                <a:latin typeface="Aptos" panose="020B0004020202020204" pitchFamily="34" charset="0"/>
              </a:rPr>
              <a:t>  </a:t>
            </a:r>
            <a:endParaRPr lang="en-US" sz="7000" dirty="0">
              <a:solidFill>
                <a:srgbClr val="002060"/>
              </a:solidFill>
              <a:latin typeface="Aptos" panose="020B0004020202020204" pitchFamily="34" charset="0"/>
            </a:endParaRPr>
          </a:p>
          <a:p>
            <a:r>
              <a:rPr lang="en-US" sz="7000" b="1" dirty="0">
                <a:solidFill>
                  <a:srgbClr val="0070C0"/>
                </a:solidFill>
                <a:latin typeface="Aptos" panose="020B0004020202020204" pitchFamily="34" charset="0"/>
              </a:rPr>
              <a:t>Margaret Kidd </a:t>
            </a:r>
            <a:r>
              <a:rPr lang="en-US" sz="7000" b="1" dirty="0">
                <a:solidFill>
                  <a:srgbClr val="002060"/>
                </a:solidFill>
                <a:latin typeface="Aptos" panose="020B0004020202020204" pitchFamily="34" charset="0"/>
              </a:rPr>
              <a:t>(</a:t>
            </a:r>
            <a:r>
              <a:rPr lang="en-US" sz="7000" b="1" dirty="0">
                <a:solidFill>
                  <a:srgbClr val="002060"/>
                </a:solidFill>
                <a:latin typeface="Aptos" panose="020B0004020202020204" pitchFamily="34" charset="0"/>
                <a:hlinkClick r:id="rId6">
                  <a:extLst>
                    <a:ext uri="{A12FA001-AC4F-418D-AE19-62706E023703}">
                      <ahyp:hlinkClr xmlns:ahyp="http://schemas.microsoft.com/office/drawing/2018/hyperlinkcolor" val="tx"/>
                    </a:ext>
                  </a:extLst>
                </a:hlinkClick>
              </a:rPr>
              <a:t>margaret.kidd@sjcd.edu</a:t>
            </a:r>
            <a:r>
              <a:rPr lang="en-US" sz="7000" b="1" dirty="0">
                <a:solidFill>
                  <a:srgbClr val="002060"/>
                </a:solidFill>
                <a:latin typeface="Aptos" panose="020B0004020202020204" pitchFamily="34" charset="0"/>
              </a:rPr>
              <a:t> )</a:t>
            </a:r>
            <a:endParaRPr lang="en-US" sz="7000" dirty="0">
              <a:solidFill>
                <a:srgbClr val="002060"/>
              </a:solidFill>
              <a:latin typeface="Aptos" panose="020B0004020202020204" pitchFamily="34" charset="0"/>
            </a:endParaRPr>
          </a:p>
          <a:p>
            <a:r>
              <a:rPr lang="en-US" sz="7000" b="1" dirty="0">
                <a:solidFill>
                  <a:srgbClr val="0070C0"/>
                </a:solidFill>
                <a:latin typeface="Aptos" panose="020B0004020202020204" pitchFamily="34" charset="0"/>
              </a:rPr>
              <a:t>Ivy Jenkins </a:t>
            </a:r>
            <a:r>
              <a:rPr lang="en-US" sz="7000" b="1" dirty="0">
                <a:solidFill>
                  <a:srgbClr val="002060"/>
                </a:solidFill>
                <a:latin typeface="Aptos" panose="020B0004020202020204" pitchFamily="34" charset="0"/>
              </a:rPr>
              <a:t>(</a:t>
            </a:r>
            <a:r>
              <a:rPr lang="en-US" sz="7000" b="1" dirty="0">
                <a:solidFill>
                  <a:srgbClr val="002060"/>
                </a:solidFill>
                <a:latin typeface="Aptos" panose="020B0004020202020204" pitchFamily="34" charset="0"/>
                <a:hlinkClick r:id="rId7">
                  <a:extLst>
                    <a:ext uri="{A12FA001-AC4F-418D-AE19-62706E023703}">
                      <ahyp:hlinkClr xmlns:ahyp="http://schemas.microsoft.com/office/drawing/2018/hyperlinkcolor" val="tx"/>
                    </a:ext>
                  </a:extLst>
                </a:hlinkClick>
              </a:rPr>
              <a:t>ivy.jenkins@sjcd.edu</a:t>
            </a:r>
            <a:r>
              <a:rPr lang="en-US" sz="7000" b="1" dirty="0">
                <a:solidFill>
                  <a:srgbClr val="002060"/>
                </a:solidFill>
                <a:latin typeface="Aptos" panose="020B0004020202020204" pitchFamily="34" charset="0"/>
              </a:rPr>
              <a:t> )</a:t>
            </a:r>
            <a:endParaRPr lang="en-US" sz="7000" dirty="0">
              <a:solidFill>
                <a:srgbClr val="002060"/>
              </a:solidFill>
              <a:latin typeface="Aptos" panose="020B0004020202020204" pitchFamily="34" charset="0"/>
            </a:endParaRPr>
          </a:p>
          <a:p>
            <a:endParaRPr lang="en-US" sz="7000" dirty="0">
              <a:latin typeface="Aptos" panose="020B0004020202020204" pitchFamily="34" charset="0"/>
            </a:endParaRPr>
          </a:p>
        </p:txBody>
      </p:sp>
      <p:graphicFrame>
        <p:nvGraphicFramePr>
          <p:cNvPr id="8" name="Table 7">
            <a:extLst>
              <a:ext uri="{FF2B5EF4-FFF2-40B4-BE49-F238E27FC236}">
                <a16:creationId xmlns:a16="http://schemas.microsoft.com/office/drawing/2014/main" id="{FF71AB4B-B026-540E-F64A-AEDE7A3798D0}"/>
              </a:ext>
            </a:extLst>
          </p:cNvPr>
          <p:cNvGraphicFramePr>
            <a:graphicFrameLocks noGrp="1"/>
          </p:cNvGraphicFramePr>
          <p:nvPr>
            <p:extLst>
              <p:ext uri="{D42A27DB-BD31-4B8C-83A1-F6EECF244321}">
                <p14:modId xmlns:p14="http://schemas.microsoft.com/office/powerpoint/2010/main" val="875487861"/>
              </p:ext>
            </p:extLst>
          </p:nvPr>
        </p:nvGraphicFramePr>
        <p:xfrm>
          <a:off x="1221039" y="7363327"/>
          <a:ext cx="32419661" cy="14160732"/>
        </p:xfrm>
        <a:graphic>
          <a:graphicData uri="http://schemas.openxmlformats.org/drawingml/2006/table">
            <a:tbl>
              <a:tblPr>
                <a:tableStyleId>{5C22544A-7EE6-4342-B048-85BDC9FD1C3A}</a:tableStyleId>
              </a:tblPr>
              <a:tblGrid>
                <a:gridCol w="19471871">
                  <a:extLst>
                    <a:ext uri="{9D8B030D-6E8A-4147-A177-3AD203B41FA5}">
                      <a16:colId xmlns:a16="http://schemas.microsoft.com/office/drawing/2014/main" val="384129855"/>
                    </a:ext>
                  </a:extLst>
                </a:gridCol>
                <a:gridCol w="12947790">
                  <a:extLst>
                    <a:ext uri="{9D8B030D-6E8A-4147-A177-3AD203B41FA5}">
                      <a16:colId xmlns:a16="http://schemas.microsoft.com/office/drawing/2014/main" val="2176534503"/>
                    </a:ext>
                  </a:extLst>
                </a:gridCol>
              </a:tblGrid>
              <a:tr h="764314">
                <a:tc>
                  <a:txBody>
                    <a:bodyPr/>
                    <a:lstStyle/>
                    <a:p>
                      <a:pPr algn="l" fontAlgn="b">
                        <a:buNone/>
                      </a:pPr>
                      <a:r>
                        <a:rPr lang="en-US" sz="8500" b="1" u="none" strike="noStrike" dirty="0">
                          <a:effectLst/>
                        </a:rPr>
                        <a:t>Name/ Company</a:t>
                      </a:r>
                      <a:endParaRPr lang="en-US" sz="8500" b="1" i="0" u="none" strike="noStrike" dirty="0">
                        <a:solidFill>
                          <a:srgbClr val="000000"/>
                        </a:solidFill>
                        <a:effectLst/>
                        <a:latin typeface="Aptos Narrow" panose="020B0004020202020204" pitchFamily="34" charset="0"/>
                      </a:endParaRPr>
                    </a:p>
                  </a:txBody>
                  <a:tcPr marL="8313" marR="8313" marT="8313" marB="0" anchor="b"/>
                </a:tc>
                <a:tc>
                  <a:txBody>
                    <a:bodyPr/>
                    <a:lstStyle/>
                    <a:p>
                      <a:pPr algn="l" fontAlgn="b">
                        <a:buNone/>
                      </a:pPr>
                      <a:r>
                        <a:rPr lang="en-US" sz="8500" b="1" u="none" strike="noStrike" dirty="0">
                          <a:effectLst/>
                        </a:rPr>
                        <a:t>Email</a:t>
                      </a:r>
                      <a:endParaRPr lang="en-US" sz="8500" b="1" i="0" u="none" strike="noStrike" dirty="0">
                        <a:solidFill>
                          <a:srgbClr val="000000"/>
                        </a:solidFill>
                        <a:effectLst/>
                        <a:latin typeface="Aptos Narrow" panose="020B0004020202020204" pitchFamily="34" charset="0"/>
                      </a:endParaRPr>
                    </a:p>
                  </a:txBody>
                  <a:tcPr marL="8313" marR="8313" marT="8313" marB="0" anchor="b"/>
                </a:tc>
                <a:extLst>
                  <a:ext uri="{0D108BD9-81ED-4DB2-BD59-A6C34878D82A}">
                    <a16:rowId xmlns:a16="http://schemas.microsoft.com/office/drawing/2014/main" val="1604645219"/>
                  </a:ext>
                </a:extLst>
              </a:tr>
              <a:tr h="2044328">
                <a:tc>
                  <a:txBody>
                    <a:bodyPr/>
                    <a:lstStyle/>
                    <a:p>
                      <a:pPr marL="1674813" indent="-857250" algn="l" fontAlgn="b">
                        <a:buFont typeface="Arial" panose="020B0604020202020204" pitchFamily="34" charset="0"/>
                        <a:buChar char="•"/>
                      </a:pPr>
                      <a:r>
                        <a:rPr lang="en-US" sz="7000" u="none" strike="noStrike" dirty="0">
                          <a:effectLst/>
                        </a:rPr>
                        <a:t>Jake Swanson - Regional Vice President – Americas Operations, DHL Industrial Projects</a:t>
                      </a:r>
                    </a:p>
                    <a:p>
                      <a:pPr marL="1674813" indent="-857250" algn="l" fontAlgn="b">
                        <a:buFont typeface="Arial" panose="020B0604020202020204" pitchFamily="34" charset="0"/>
                        <a:buChar char="•"/>
                      </a:pPr>
                      <a:endParaRPr lang="en-US" sz="7000" b="0" i="0" u="none" strike="noStrike" dirty="0">
                        <a:solidFill>
                          <a:srgbClr val="000000"/>
                        </a:solidFill>
                        <a:effectLst/>
                        <a:latin typeface="Aptos Narrow" panose="020B0004020202020204" pitchFamily="34" charset="0"/>
                      </a:endParaRPr>
                    </a:p>
                  </a:txBody>
                  <a:tcPr marL="8313" marR="8313" marT="8313" marB="0" anchor="b"/>
                </a:tc>
                <a:tc>
                  <a:txBody>
                    <a:bodyPr/>
                    <a:lstStyle/>
                    <a:p>
                      <a:pPr algn="l" fontAlgn="b">
                        <a:buNone/>
                      </a:pPr>
                      <a:r>
                        <a:rPr lang="en-US" sz="7000" u="none" strike="noStrike" dirty="0">
                          <a:effectLst/>
                          <a:hlinkClick r:id="rId8"/>
                        </a:rPr>
                        <a:t>jacob.swanson@dhl.com</a:t>
                      </a:r>
                      <a:endParaRPr lang="en-US" sz="7000" u="none" strike="noStrike" dirty="0">
                        <a:effectLst/>
                      </a:endParaRPr>
                    </a:p>
                    <a:p>
                      <a:pPr algn="l" fontAlgn="b">
                        <a:buNone/>
                      </a:pPr>
                      <a:r>
                        <a:rPr lang="en-US" sz="7000" u="none" strike="noStrike" dirty="0">
                          <a:effectLst/>
                        </a:rPr>
                        <a:t> </a:t>
                      </a:r>
                      <a:endParaRPr lang="en-US" sz="7000" b="0" i="0" u="none" strike="noStrike" dirty="0">
                        <a:solidFill>
                          <a:srgbClr val="000000"/>
                        </a:solidFill>
                        <a:effectLst/>
                        <a:latin typeface="Aptos Narrow" panose="020B0004020202020204" pitchFamily="34" charset="0"/>
                      </a:endParaRPr>
                    </a:p>
                  </a:txBody>
                  <a:tcPr marL="8313" marR="8313" marT="8313" marB="0" anchor="b"/>
                </a:tc>
                <a:extLst>
                  <a:ext uri="{0D108BD9-81ED-4DB2-BD59-A6C34878D82A}">
                    <a16:rowId xmlns:a16="http://schemas.microsoft.com/office/drawing/2014/main" val="3985018741"/>
                  </a:ext>
                </a:extLst>
              </a:tr>
              <a:tr h="1373966">
                <a:tc>
                  <a:txBody>
                    <a:bodyPr/>
                    <a:lstStyle/>
                    <a:p>
                      <a:pPr marL="1579563" indent="-857250" algn="l" fontAlgn="b">
                        <a:buFont typeface="Arial" panose="020B0604020202020204" pitchFamily="34" charset="0"/>
                        <a:buChar char="•"/>
                      </a:pPr>
                      <a:r>
                        <a:rPr lang="en-US" sz="7000" u="none" strike="noStrike" dirty="0">
                          <a:effectLst/>
                        </a:rPr>
                        <a:t>John Hark - Director - North America, Bertling Logistics</a:t>
                      </a:r>
                    </a:p>
                    <a:p>
                      <a:pPr marL="1579563" indent="-857250" algn="l" fontAlgn="b">
                        <a:buFont typeface="Arial" panose="020B0604020202020204" pitchFamily="34" charset="0"/>
                        <a:buChar char="•"/>
                      </a:pPr>
                      <a:endParaRPr lang="en-US" sz="7000" u="none" strike="noStrike" dirty="0">
                        <a:effectLst/>
                      </a:endParaRPr>
                    </a:p>
                    <a:p>
                      <a:pPr marL="1579563" indent="-857250" algn="l" fontAlgn="b">
                        <a:buFont typeface="Arial" panose="020B0604020202020204" pitchFamily="34" charset="0"/>
                        <a:buChar char="•"/>
                      </a:pPr>
                      <a:r>
                        <a:rPr lang="en-US" sz="7000" u="none" strike="noStrike" dirty="0">
                          <a:effectLst/>
                        </a:rPr>
                        <a:t>Talon Felts - Sales Director Bertling Logistics</a:t>
                      </a:r>
                    </a:p>
                    <a:p>
                      <a:pPr marL="1579563" indent="-857250" algn="l" fontAlgn="b">
                        <a:buFont typeface="Arial" panose="020B0604020202020204" pitchFamily="34" charset="0"/>
                        <a:buChar char="•"/>
                      </a:pPr>
                      <a:endParaRPr lang="en-US" sz="7000" u="none" strike="noStrike" dirty="0">
                        <a:effectLst/>
                      </a:endParaRPr>
                    </a:p>
                    <a:p>
                      <a:pPr marL="1579563" indent="-857250" algn="l" fontAlgn="b">
                        <a:buFont typeface="Arial" panose="020B0604020202020204" pitchFamily="34" charset="0"/>
                        <a:buChar char="•"/>
                      </a:pPr>
                      <a:endParaRPr lang="en-US" sz="7000" b="0" i="0" u="none" strike="noStrike" dirty="0">
                        <a:solidFill>
                          <a:srgbClr val="000000"/>
                        </a:solidFill>
                        <a:effectLst/>
                        <a:latin typeface="Aptos Narrow" panose="020B0004020202020204" pitchFamily="34" charset="0"/>
                      </a:endParaRPr>
                    </a:p>
                  </a:txBody>
                  <a:tcPr marL="8313" marR="8313" marT="8313" marB="0" anchor="b"/>
                </a:tc>
                <a:tc>
                  <a:txBody>
                    <a:bodyPr/>
                    <a:lstStyle/>
                    <a:p>
                      <a:pPr algn="l" fontAlgn="b">
                        <a:buNone/>
                      </a:pPr>
                      <a:r>
                        <a:rPr lang="en-US" sz="7000" u="none" strike="noStrike" dirty="0">
                          <a:effectLst/>
                          <a:hlinkClick r:id="rId9"/>
                        </a:rPr>
                        <a:t>john.hark@bertling.com</a:t>
                      </a:r>
                      <a:endParaRPr lang="en-US" sz="7000" u="none" strike="noStrike" dirty="0">
                        <a:effectLst/>
                      </a:endParaRPr>
                    </a:p>
                    <a:p>
                      <a:pPr algn="l" fontAlgn="b">
                        <a:buNone/>
                      </a:pPr>
                      <a:endParaRPr lang="en-US" sz="7000" u="none" strike="noStrike" dirty="0">
                        <a:effectLst/>
                      </a:endParaRPr>
                    </a:p>
                    <a:p>
                      <a:pPr algn="l" fontAlgn="b">
                        <a:buNone/>
                      </a:pPr>
                      <a:endParaRPr lang="en-US" sz="7000" u="none" strike="noStrike" dirty="0">
                        <a:effectLst/>
                      </a:endParaRPr>
                    </a:p>
                    <a:p>
                      <a:pPr algn="l" fontAlgn="b">
                        <a:buNone/>
                      </a:pPr>
                      <a:r>
                        <a:rPr lang="en-US" sz="7200" kern="1200" dirty="0">
                          <a:solidFill>
                            <a:schemeClr val="dk1"/>
                          </a:solidFill>
                          <a:effectLst/>
                          <a:latin typeface="+mn-lt"/>
                          <a:ea typeface="+mn-ea"/>
                          <a:cs typeface="+mn-cs"/>
                          <a:hlinkClick r:id="rId10"/>
                        </a:rPr>
                        <a:t>talon.felts@bertling.com</a:t>
                      </a:r>
                      <a:endParaRPr lang="en-US" sz="7200" kern="1200" dirty="0">
                        <a:solidFill>
                          <a:schemeClr val="dk1"/>
                        </a:solidFill>
                        <a:effectLst/>
                        <a:latin typeface="+mn-lt"/>
                        <a:ea typeface="+mn-ea"/>
                        <a:cs typeface="+mn-cs"/>
                      </a:endParaRPr>
                    </a:p>
                    <a:p>
                      <a:pPr algn="l" fontAlgn="b">
                        <a:buNone/>
                      </a:pPr>
                      <a:endParaRPr lang="en-US" sz="7000" u="none" strike="noStrike" dirty="0">
                        <a:effectLst/>
                      </a:endParaRPr>
                    </a:p>
                    <a:p>
                      <a:pPr algn="l" fontAlgn="b">
                        <a:buNone/>
                      </a:pPr>
                      <a:r>
                        <a:rPr lang="en-US" sz="7000" u="none" strike="noStrike" dirty="0">
                          <a:effectLst/>
                        </a:rPr>
                        <a:t> </a:t>
                      </a:r>
                      <a:endParaRPr lang="en-US" sz="7000" b="0" i="0" u="none" strike="noStrike" dirty="0">
                        <a:solidFill>
                          <a:srgbClr val="000000"/>
                        </a:solidFill>
                        <a:effectLst/>
                        <a:latin typeface="Aptos Narrow" panose="020B0004020202020204" pitchFamily="34" charset="0"/>
                      </a:endParaRPr>
                    </a:p>
                  </a:txBody>
                  <a:tcPr marL="8313" marR="8313" marT="8313" marB="0" anchor="b"/>
                </a:tc>
                <a:extLst>
                  <a:ext uri="{0D108BD9-81ED-4DB2-BD59-A6C34878D82A}">
                    <a16:rowId xmlns:a16="http://schemas.microsoft.com/office/drawing/2014/main" val="526743573"/>
                  </a:ext>
                </a:extLst>
              </a:tr>
              <a:tr h="1373966">
                <a:tc>
                  <a:txBody>
                    <a:bodyPr/>
                    <a:lstStyle/>
                    <a:p>
                      <a:pPr marL="1579563" indent="-857250" algn="l" fontAlgn="b">
                        <a:buFont typeface="Arial" panose="020B0604020202020204" pitchFamily="34" charset="0"/>
                        <a:buChar char="•"/>
                      </a:pPr>
                      <a:r>
                        <a:rPr lang="en-US" sz="7000" u="none" strike="noStrike" dirty="0">
                          <a:effectLst/>
                        </a:rPr>
                        <a:t>Peter Jessup - Supply Chain Consultant, Proactive Change LLC</a:t>
                      </a:r>
                    </a:p>
                    <a:p>
                      <a:pPr marL="1579563" indent="-857250" algn="l" fontAlgn="b">
                        <a:buFont typeface="Arial" panose="020B0604020202020204" pitchFamily="34" charset="0"/>
                        <a:buChar char="•"/>
                      </a:pPr>
                      <a:endParaRPr lang="en-US" sz="7000" b="0" i="0" u="none" strike="noStrike" dirty="0">
                        <a:solidFill>
                          <a:srgbClr val="000000"/>
                        </a:solidFill>
                        <a:effectLst/>
                        <a:latin typeface="Aptos Narrow" panose="020B0004020202020204" pitchFamily="34" charset="0"/>
                      </a:endParaRPr>
                    </a:p>
                  </a:txBody>
                  <a:tcPr marL="8313" marR="8313" marT="8313" marB="0" anchor="b"/>
                </a:tc>
                <a:tc>
                  <a:txBody>
                    <a:bodyPr/>
                    <a:lstStyle/>
                    <a:p>
                      <a:pPr algn="l" fontAlgn="b">
                        <a:buNone/>
                      </a:pPr>
                      <a:r>
                        <a:rPr lang="en-US" sz="7000" u="none" strike="noStrike" dirty="0">
                          <a:effectLst/>
                          <a:hlinkClick r:id="rId11"/>
                        </a:rPr>
                        <a:t>peterjessup@me.com</a:t>
                      </a:r>
                      <a:endParaRPr lang="en-US" sz="7000" u="none" strike="noStrike" dirty="0">
                        <a:effectLst/>
                      </a:endParaRPr>
                    </a:p>
                    <a:p>
                      <a:pPr algn="l" fontAlgn="b">
                        <a:buNone/>
                      </a:pPr>
                      <a:endParaRPr lang="en-US" sz="7000" b="0" i="0" u="none" strike="noStrike" dirty="0">
                        <a:solidFill>
                          <a:srgbClr val="000000"/>
                        </a:solidFill>
                        <a:effectLst/>
                        <a:latin typeface="Aptos Narrow" panose="020B0004020202020204" pitchFamily="34" charset="0"/>
                      </a:endParaRPr>
                    </a:p>
                  </a:txBody>
                  <a:tcPr marL="8313" marR="8313" marT="8313" marB="0" anchor="b"/>
                </a:tc>
                <a:extLst>
                  <a:ext uri="{0D108BD9-81ED-4DB2-BD59-A6C34878D82A}">
                    <a16:rowId xmlns:a16="http://schemas.microsoft.com/office/drawing/2014/main" val="444032713"/>
                  </a:ext>
                </a:extLst>
              </a:tr>
            </a:tbl>
          </a:graphicData>
        </a:graphic>
      </p:graphicFrame>
    </p:spTree>
    <p:extLst>
      <p:ext uri="{BB962C8B-B14F-4D97-AF65-F5344CB8AC3E}">
        <p14:creationId xmlns:p14="http://schemas.microsoft.com/office/powerpoint/2010/main" val="3002397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58290-8266-2BED-1394-365FAAB066C7}"/>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58CE83C-01C5-B208-BDA0-AFF6D54A4258}"/>
              </a:ext>
            </a:extLst>
          </p:cNvPr>
          <p:cNvCxnSpPr/>
          <p:nvPr/>
        </p:nvCxnSpPr>
        <p:spPr>
          <a:xfrm>
            <a:off x="-10871200" y="94808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2755DF-CA09-6E4C-18CB-C05286781BD9}"/>
              </a:ext>
            </a:extLst>
          </p:cNvPr>
          <p:cNvSpPr/>
          <p:nvPr/>
        </p:nvSpPr>
        <p:spPr>
          <a:xfrm>
            <a:off x="0" y="3314520"/>
            <a:ext cx="36576000" cy="229329"/>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green and blue sign&#10;&#10;AI-generated content may be incorrect.">
            <a:extLst>
              <a:ext uri="{FF2B5EF4-FFF2-40B4-BE49-F238E27FC236}">
                <a16:creationId xmlns:a16="http://schemas.microsoft.com/office/drawing/2014/main" id="{69BC3008-693D-C885-AC37-B86559D644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3497" y="661975"/>
            <a:ext cx="7278359" cy="1956918"/>
          </a:xfrm>
          <a:prstGeom prst="rect">
            <a:avLst/>
          </a:prstGeom>
        </p:spPr>
      </p:pic>
      <p:pic>
        <p:nvPicPr>
          <p:cNvPr id="29" name="Picture 28" descr="A green and blue text&#10;&#10;AI-generated content may be incorrect.">
            <a:extLst>
              <a:ext uri="{FF2B5EF4-FFF2-40B4-BE49-F238E27FC236}">
                <a16:creationId xmlns:a16="http://schemas.microsoft.com/office/drawing/2014/main" id="{55F02127-27C6-D403-0F80-45C0784DF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0870" y="661975"/>
            <a:ext cx="18068875" cy="1956918"/>
          </a:xfrm>
          <a:prstGeom prst="rect">
            <a:avLst/>
          </a:prstGeom>
        </p:spPr>
      </p:pic>
      <p:sp>
        <p:nvSpPr>
          <p:cNvPr id="2" name="TextBox 1">
            <a:extLst>
              <a:ext uri="{FF2B5EF4-FFF2-40B4-BE49-F238E27FC236}">
                <a16:creationId xmlns:a16="http://schemas.microsoft.com/office/drawing/2014/main" id="{0DCF4CE3-CAA5-D613-3F58-EA022F055F25}"/>
              </a:ext>
            </a:extLst>
          </p:cNvPr>
          <p:cNvSpPr txBox="1"/>
          <p:nvPr/>
        </p:nvSpPr>
        <p:spPr>
          <a:xfrm>
            <a:off x="1204711" y="4907230"/>
            <a:ext cx="31301817" cy="1938992"/>
          </a:xfrm>
          <a:prstGeom prst="rect">
            <a:avLst/>
          </a:prstGeom>
          <a:noFill/>
        </p:spPr>
        <p:txBody>
          <a:bodyPr wrap="square" rtlCol="0">
            <a:spAutoFit/>
          </a:bodyPr>
          <a:lstStyle/>
          <a:p>
            <a:r>
              <a:rPr lang="en-US" sz="12000" u="sng" dirty="0">
                <a:solidFill>
                  <a:srgbClr val="3366FF"/>
                </a:solidFill>
                <a:effectLst>
                  <a:outerShdw blurRad="38100" dist="38100" dir="2700000" algn="tl">
                    <a:srgbClr val="000000">
                      <a:alpha val="43137"/>
                    </a:srgbClr>
                  </a:outerShdw>
                </a:effectLst>
                <a:latin typeface="Aptos" panose="020B0004020202020204" pitchFamily="34" charset="0"/>
              </a:rPr>
              <a:t>Take a look a 2025 winners and their posters</a:t>
            </a:r>
          </a:p>
        </p:txBody>
      </p:sp>
      <p:pic>
        <p:nvPicPr>
          <p:cNvPr id="5" name="Picture 4">
            <a:extLst>
              <a:ext uri="{FF2B5EF4-FFF2-40B4-BE49-F238E27FC236}">
                <a16:creationId xmlns:a16="http://schemas.microsoft.com/office/drawing/2014/main" id="{11416734-3695-18BB-EDAC-4F227F10CA55}"/>
              </a:ext>
            </a:extLst>
          </p:cNvPr>
          <p:cNvPicPr>
            <a:picLocks noChangeAspect="1"/>
          </p:cNvPicPr>
          <p:nvPr/>
        </p:nvPicPr>
        <p:blipFill>
          <a:blip r:embed="rId4"/>
          <a:stretch>
            <a:fillRect/>
          </a:stretch>
        </p:blipFill>
        <p:spPr>
          <a:xfrm>
            <a:off x="1076255" y="12147"/>
            <a:ext cx="3852769" cy="3302373"/>
          </a:xfrm>
          <a:prstGeom prst="rect">
            <a:avLst/>
          </a:prstGeom>
        </p:spPr>
      </p:pic>
      <p:sp>
        <p:nvSpPr>
          <p:cNvPr id="6" name="TextBox 5">
            <a:extLst>
              <a:ext uri="{FF2B5EF4-FFF2-40B4-BE49-F238E27FC236}">
                <a16:creationId xmlns:a16="http://schemas.microsoft.com/office/drawing/2014/main" id="{1416F196-F0CA-E429-B787-3E87E6665058}"/>
              </a:ext>
            </a:extLst>
          </p:cNvPr>
          <p:cNvSpPr txBox="1"/>
          <p:nvPr/>
        </p:nvSpPr>
        <p:spPr>
          <a:xfrm>
            <a:off x="1076255" y="22705159"/>
            <a:ext cx="25852582" cy="6555641"/>
          </a:xfrm>
          <a:prstGeom prst="rect">
            <a:avLst/>
          </a:prstGeom>
          <a:noFill/>
        </p:spPr>
        <p:txBody>
          <a:bodyPr wrap="square" rtlCol="0">
            <a:spAutoFit/>
          </a:bodyPr>
          <a:lstStyle/>
          <a:p>
            <a:r>
              <a:rPr lang="en-US" sz="7000" dirty="0">
                <a:latin typeface="Aptos" panose="020B0004020202020204" pitchFamily="34" charset="0"/>
              </a:rPr>
              <a:t>Additional questions, please contact the Co-hosts:</a:t>
            </a:r>
          </a:p>
          <a:p>
            <a:endParaRPr lang="en-US" sz="7000" b="1" dirty="0">
              <a:solidFill>
                <a:srgbClr val="0070C0"/>
              </a:solidFill>
              <a:latin typeface="Aptos" panose="020B0004020202020204" pitchFamily="34" charset="0"/>
            </a:endParaRPr>
          </a:p>
          <a:p>
            <a:r>
              <a:rPr lang="en-US" sz="7000" b="1" dirty="0">
                <a:solidFill>
                  <a:srgbClr val="0070C0"/>
                </a:solidFill>
                <a:latin typeface="Aptos" panose="020B0004020202020204" pitchFamily="34" charset="0"/>
              </a:rPr>
              <a:t>Cassia Bomer Galvao </a:t>
            </a:r>
            <a:r>
              <a:rPr lang="en-US" sz="7000" b="1" dirty="0">
                <a:solidFill>
                  <a:srgbClr val="002060"/>
                </a:solidFill>
                <a:latin typeface="Aptos" panose="020B0004020202020204" pitchFamily="34" charset="0"/>
              </a:rPr>
              <a:t>(</a:t>
            </a:r>
            <a:r>
              <a:rPr lang="en-US" sz="7000" b="1" dirty="0">
                <a:solidFill>
                  <a:srgbClr val="002060"/>
                </a:solidFill>
                <a:latin typeface="Aptos" panose="020B0004020202020204" pitchFamily="34" charset="0"/>
                <a:hlinkClick r:id="rId5">
                  <a:extLst>
                    <a:ext uri="{A12FA001-AC4F-418D-AE19-62706E023703}">
                      <ahyp:hlinkClr xmlns:ahyp="http://schemas.microsoft.com/office/drawing/2018/hyperlinkcolor" val="tx"/>
                    </a:ext>
                  </a:extLst>
                </a:hlinkClick>
              </a:rPr>
              <a:t>galvaoc@tamug.edu</a:t>
            </a:r>
            <a:r>
              <a:rPr lang="en-US" sz="7000" b="1" dirty="0">
                <a:solidFill>
                  <a:srgbClr val="002060"/>
                </a:solidFill>
                <a:latin typeface="Aptos" panose="020B0004020202020204" pitchFamily="34" charset="0"/>
              </a:rPr>
              <a:t>) </a:t>
            </a:r>
            <a:endParaRPr lang="en-US" sz="7000" dirty="0">
              <a:solidFill>
                <a:srgbClr val="002060"/>
              </a:solidFill>
              <a:latin typeface="Aptos" panose="020B0004020202020204" pitchFamily="34" charset="0"/>
            </a:endParaRPr>
          </a:p>
          <a:p>
            <a:r>
              <a:rPr lang="en-US" sz="7000" b="1" dirty="0">
                <a:solidFill>
                  <a:srgbClr val="0070C0"/>
                </a:solidFill>
                <a:latin typeface="Aptos" panose="020B0004020202020204" pitchFamily="34" charset="0"/>
              </a:rPr>
              <a:t>Margaret Kidd </a:t>
            </a:r>
            <a:r>
              <a:rPr lang="en-US" sz="7000" b="1" dirty="0">
                <a:solidFill>
                  <a:srgbClr val="002060"/>
                </a:solidFill>
                <a:latin typeface="Aptos" panose="020B0004020202020204" pitchFamily="34" charset="0"/>
              </a:rPr>
              <a:t>(margaret.kidd@sjcd.edu)</a:t>
            </a:r>
            <a:endParaRPr lang="en-US" sz="7000" dirty="0">
              <a:solidFill>
                <a:srgbClr val="002060"/>
              </a:solidFill>
              <a:latin typeface="Aptos" panose="020B0004020202020204" pitchFamily="34" charset="0"/>
            </a:endParaRPr>
          </a:p>
          <a:p>
            <a:r>
              <a:rPr lang="en-US" sz="7000" b="1" dirty="0">
                <a:solidFill>
                  <a:srgbClr val="0070C0"/>
                </a:solidFill>
                <a:latin typeface="Aptos" panose="020B0004020202020204" pitchFamily="34" charset="0"/>
              </a:rPr>
              <a:t>Ivy Jenkins </a:t>
            </a:r>
            <a:r>
              <a:rPr lang="en-US" sz="7000" b="1" dirty="0">
                <a:solidFill>
                  <a:srgbClr val="002060"/>
                </a:solidFill>
                <a:latin typeface="Aptos" panose="020B0004020202020204" pitchFamily="34" charset="0"/>
              </a:rPr>
              <a:t>(ivy.jenkins@sjcd.edu)</a:t>
            </a:r>
            <a:endParaRPr lang="en-US" sz="7000" dirty="0">
              <a:solidFill>
                <a:srgbClr val="002060"/>
              </a:solidFill>
              <a:latin typeface="Aptos" panose="020B0004020202020204" pitchFamily="34" charset="0"/>
            </a:endParaRPr>
          </a:p>
          <a:p>
            <a:endParaRPr lang="en-US" sz="7000" dirty="0">
              <a:latin typeface="Aptos" panose="020B0004020202020204" pitchFamily="34" charset="0"/>
            </a:endParaRPr>
          </a:p>
        </p:txBody>
      </p:sp>
      <p:pic>
        <p:nvPicPr>
          <p:cNvPr id="4" name="Picture 3" descr="event logo">
            <a:extLst>
              <a:ext uri="{FF2B5EF4-FFF2-40B4-BE49-F238E27FC236}">
                <a16:creationId xmlns:a16="http://schemas.microsoft.com/office/drawing/2014/main" id="{24137096-2DA2-877A-5CE5-62698C4028D4}"/>
              </a:ext>
            </a:extLst>
          </p:cNvPr>
          <p:cNvPicPr>
            <a:picLocks noChangeAspect="1"/>
          </p:cNvPicPr>
          <p:nvPr/>
        </p:nvPicPr>
        <p:blipFill>
          <a:blip r:embed="rId6"/>
          <a:stretch>
            <a:fillRect/>
          </a:stretch>
        </p:blipFill>
        <p:spPr>
          <a:xfrm>
            <a:off x="23441891" y="23612868"/>
            <a:ext cx="11346872" cy="4586027"/>
          </a:xfrm>
          <a:prstGeom prst="rect">
            <a:avLst/>
          </a:prstGeom>
        </p:spPr>
      </p:pic>
      <p:sp>
        <p:nvSpPr>
          <p:cNvPr id="12" name="TextBox 11">
            <a:extLst>
              <a:ext uri="{FF2B5EF4-FFF2-40B4-BE49-F238E27FC236}">
                <a16:creationId xmlns:a16="http://schemas.microsoft.com/office/drawing/2014/main" id="{13DD0C2A-920D-D6B0-A39A-283BAADCF158}"/>
              </a:ext>
            </a:extLst>
          </p:cNvPr>
          <p:cNvSpPr txBox="1"/>
          <p:nvPr/>
        </p:nvSpPr>
        <p:spPr>
          <a:xfrm>
            <a:off x="1367200" y="7746239"/>
            <a:ext cx="31966836" cy="10479792"/>
          </a:xfrm>
          <a:prstGeom prst="rect">
            <a:avLst/>
          </a:prstGeom>
          <a:solidFill>
            <a:srgbClr val="D5FAD2"/>
          </a:solidFill>
        </p:spPr>
        <p:txBody>
          <a:bodyPr wrap="square">
            <a:spAutoFit/>
          </a:bodyPr>
          <a:lstStyle/>
          <a:p>
            <a:pPr algn="just"/>
            <a:r>
              <a:rPr lang="en-US" sz="7500" b="1" dirty="0">
                <a:latin typeface="Aptos" panose="020B0004020202020204" pitchFamily="34" charset="0"/>
              </a:rPr>
              <a:t>Get Inspired by Our 2025 Entries</a:t>
            </a:r>
          </a:p>
          <a:p>
            <a:pPr algn="just"/>
            <a:endParaRPr lang="en-US" sz="7500" b="1" dirty="0">
              <a:latin typeface="Aptos" panose="020B0004020202020204" pitchFamily="34" charset="0"/>
            </a:endParaRPr>
          </a:p>
          <a:p>
            <a:pPr algn="just"/>
            <a:r>
              <a:rPr lang="en-US" sz="7500" dirty="0">
                <a:latin typeface="Aptos" panose="020B0004020202020204" pitchFamily="34" charset="0"/>
              </a:rPr>
              <a:t>Explore the Top 20 shortlisted entries from our 2025 Student Research Poster Competition and see the innovative research, creative thinking and high-quality poster designs that impressed our judging panel.</a:t>
            </a:r>
          </a:p>
          <a:p>
            <a:pPr algn="just"/>
            <a:endParaRPr lang="en-US" sz="7500" dirty="0">
              <a:latin typeface="Aptos" panose="020B0004020202020204" pitchFamily="34" charset="0"/>
            </a:endParaRPr>
          </a:p>
          <a:p>
            <a:pPr algn="just"/>
            <a:r>
              <a:rPr lang="en-US" sz="7500" dirty="0">
                <a:latin typeface="Aptos" panose="020B0004020202020204" pitchFamily="34" charset="0"/>
              </a:rPr>
              <a:t>Whether you're looking for ideas on layout, presentation or topic selection, these posters are a great source of inspiration as you begin preparing your entry for the 2026 competition.</a:t>
            </a:r>
          </a:p>
        </p:txBody>
      </p:sp>
      <p:sp>
        <p:nvSpPr>
          <p:cNvPr id="14" name="TextBox 13">
            <a:extLst>
              <a:ext uri="{FF2B5EF4-FFF2-40B4-BE49-F238E27FC236}">
                <a16:creationId xmlns:a16="http://schemas.microsoft.com/office/drawing/2014/main" id="{C8C4341D-02A0-3DF7-2C7F-94EE415E6858}"/>
              </a:ext>
            </a:extLst>
          </p:cNvPr>
          <p:cNvSpPr txBox="1"/>
          <p:nvPr/>
        </p:nvSpPr>
        <p:spPr>
          <a:xfrm>
            <a:off x="1842187" y="19369214"/>
            <a:ext cx="32346900" cy="1169551"/>
          </a:xfrm>
          <a:prstGeom prst="rect">
            <a:avLst/>
          </a:prstGeom>
          <a:noFill/>
        </p:spPr>
        <p:txBody>
          <a:bodyPr wrap="square">
            <a:spAutoFit/>
          </a:bodyPr>
          <a:lstStyle/>
          <a:p>
            <a:pPr algn="ctr"/>
            <a:r>
              <a:rPr lang="en-US" sz="7000" dirty="0">
                <a:latin typeface="Aptos" panose="020B0004020202020204" pitchFamily="34" charset="0"/>
                <a:hlinkClick r:id="rId7"/>
              </a:rPr>
              <a:t>https://americas.breakbulk.com/page/student-poster-competition-entries</a:t>
            </a:r>
            <a:r>
              <a:rPr lang="en-US" sz="7000" dirty="0">
                <a:latin typeface="Aptos" panose="020B0004020202020204" pitchFamily="34" charset="0"/>
              </a:rPr>
              <a:t> </a:t>
            </a:r>
          </a:p>
        </p:txBody>
      </p:sp>
    </p:spTree>
    <p:extLst>
      <p:ext uri="{BB962C8B-B14F-4D97-AF65-F5344CB8AC3E}">
        <p14:creationId xmlns:p14="http://schemas.microsoft.com/office/powerpoint/2010/main" val="45873054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D886C92E93064FB088D332F054502D" ma:contentTypeVersion="22" ma:contentTypeDescription="Create a new document." ma:contentTypeScope="" ma:versionID="380ebbb214d7b4ae7b8a2d9460b9fec1">
  <xsd:schema xmlns:xsd="http://www.w3.org/2001/XMLSchema" xmlns:xs="http://www.w3.org/2001/XMLSchema" xmlns:p="http://schemas.microsoft.com/office/2006/metadata/properties" xmlns:ns1="http://schemas.microsoft.com/sharepoint/v3" xmlns:ns2="5a446794-2c60-4720-af33-76b39e6145da" xmlns:ns3="ff7ad11f-a4b5-4228-9f5e-daf97db62071" targetNamespace="http://schemas.microsoft.com/office/2006/metadata/properties" ma:root="true" ma:fieldsID="e70c0df0225318eb7c39969997abebbf" ns1:_="" ns2:_="" ns3:_="">
    <xsd:import namespace="http://schemas.microsoft.com/sharepoint/v3"/>
    <xsd:import namespace="5a446794-2c60-4720-af33-76b39e6145da"/>
    <xsd:import namespace="ff7ad11f-a4b5-4228-9f5e-daf97db6207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lcf76f155ced4ddcb4097134ff3c332f" minOccurs="0"/>
                <xsd:element ref="ns2:TaxCatchAll" minOccurs="0"/>
                <xsd:element ref="ns1:_ip_UnifiedCompliancePolicyProperties" minOccurs="0"/>
                <xsd:element ref="ns1:_ip_UnifiedCompliancePolicyUIAction" minOccurs="0"/>
                <xsd:element ref="ns3:MediaServiceObjectDetectorVersions" minOccurs="0"/>
                <xsd:element ref="ns3:MediaServiceSearchProperties" minOccurs="0"/>
                <xsd:element ref="ns3:Complet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446794-2c60-4720-af33-76b39e6145d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aa17835-7d0e-4805-b6b5-c4a793e08095}" ma:internalName="TaxCatchAll" ma:showField="CatchAllData" ma:web="5a446794-2c60-4720-af33-76b39e6145d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f7ad11f-a4b5-4228-9f5e-daf97db6207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de37085-d7dd-4a3b-87d7-d7a14f4a688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Completed" ma:index="28" nillable="true" ma:displayName="Completed " ma:default="1" ma:format="Dropdown" ma:internalName="Complet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f7ad11f-a4b5-4228-9f5e-daf97db62071">
      <Terms xmlns="http://schemas.microsoft.com/office/infopath/2007/PartnerControls"/>
    </lcf76f155ced4ddcb4097134ff3c332f>
    <_ip_UnifiedCompliancePolicyUIAction xmlns="http://schemas.microsoft.com/sharepoint/v3" xsi:nil="true"/>
    <TaxCatchAll xmlns="5a446794-2c60-4720-af33-76b39e6145da" xsi:nil="true"/>
    <_ip_UnifiedCompliancePolicyProperties xmlns="http://schemas.microsoft.com/sharepoint/v3" xsi:nil="true"/>
    <Completed xmlns="ff7ad11f-a4b5-4228-9f5e-daf97db62071">true</Completed>
  </documentManagement>
</p:properties>
</file>

<file path=customXml/itemProps1.xml><?xml version="1.0" encoding="utf-8"?>
<ds:datastoreItem xmlns:ds="http://schemas.openxmlformats.org/officeDocument/2006/customXml" ds:itemID="{BD51F8C2-07B0-41BF-9061-FB26C3C06E48}">
  <ds:schemaRefs>
    <ds:schemaRef ds:uri="http://schemas.microsoft.com/sharepoint/v3/contenttype/forms"/>
  </ds:schemaRefs>
</ds:datastoreItem>
</file>

<file path=customXml/itemProps2.xml><?xml version="1.0" encoding="utf-8"?>
<ds:datastoreItem xmlns:ds="http://schemas.openxmlformats.org/officeDocument/2006/customXml" ds:itemID="{14BFBDF8-8BA4-4393-B115-C18F91DBA720}">
  <ds:schemaRefs>
    <ds:schemaRef ds:uri="5a446794-2c60-4720-af33-76b39e6145da"/>
    <ds:schemaRef ds:uri="ff7ad11f-a4b5-4228-9f5e-daf97db620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AA1F067-B5AD-4382-AF25-818AF151B220}">
  <ds:schemaRefs>
    <ds:schemaRef ds:uri="1b9df264-4ef5-4c86-a555-d990c9077806"/>
    <ds:schemaRef ds:uri="5a446794-2c60-4720-af33-76b39e6145da"/>
    <ds:schemaRef ds:uri="75bccb37-f3f6-4c28-9e8a-07cdd79961a4"/>
    <ds:schemaRef ds:uri="ff7ad11f-a4b5-4228-9f5e-daf97db6207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1071</TotalTime>
  <Words>911</Words>
  <Application>Microsoft Office PowerPoint</Application>
  <PresentationFormat>Custom</PresentationFormat>
  <Paragraphs>82</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Narrow</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College of Technology - University of Houston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Clement, Kevin M</dc:creator>
  <cp:lastModifiedBy>Cassia Bomer Galvao</cp:lastModifiedBy>
  <cp:revision>19</cp:revision>
  <dcterms:created xsi:type="dcterms:W3CDTF">2022-08-03T17:20:56Z</dcterms:created>
  <dcterms:modified xsi:type="dcterms:W3CDTF">2026-08-04T03:27:56Z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0x010100F1D886C92E93064FB088D332F054502D</vt:lpwstr>
  </property>
  <property fmtid="{D5CDD505-2E9C-101B-9397-08002B2CF9AE}" pid="3" name="MediaServiceImageTags">
    <vt:lpwstr/>
  </property>
</Properties>
</file>